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5"/>
  </p:notesMasterIdLst>
  <p:sldIdLst>
    <p:sldId id="366" r:id="rId3"/>
    <p:sldId id="259" r:id="rId4"/>
    <p:sldId id="273" r:id="rId6"/>
    <p:sldId id="274" r:id="rId7"/>
    <p:sldId id="275" r:id="rId8"/>
    <p:sldId id="284" r:id="rId9"/>
    <p:sldId id="435" r:id="rId10"/>
    <p:sldId id="436" r:id="rId11"/>
    <p:sldId id="403" r:id="rId12"/>
    <p:sldId id="406" r:id="rId13"/>
    <p:sldId id="408" r:id="rId14"/>
    <p:sldId id="409" r:id="rId15"/>
    <p:sldId id="453" r:id="rId16"/>
    <p:sldId id="454" r:id="rId17"/>
    <p:sldId id="410" r:id="rId18"/>
    <p:sldId id="455" r:id="rId19"/>
    <p:sldId id="452" r:id="rId20"/>
    <p:sldId id="288" r:id="rId21"/>
    <p:sldId id="411" r:id="rId22"/>
    <p:sldId id="458" r:id="rId23"/>
    <p:sldId id="457" r:id="rId24"/>
    <p:sldId id="431" r:id="rId25"/>
    <p:sldId id="269" r:id="rId26"/>
  </p:sldIdLst>
  <p:sldSz cx="12192000" cy="6858000"/>
  <p:notesSz cx="6858000" cy="9144000"/>
  <p:embeddedFontLst>
    <p:embeddedFont>
      <p:font typeface="汉仪雅酷黑简" panose="00020600040101010101" charset="-122"/>
      <p:regular r:id="rId30"/>
    </p:embeddedFont>
    <p:embeddedFont>
      <p:font typeface="微软雅黑" panose="020B0503020204020204" charset="-122"/>
      <p:regular r:id="rId31"/>
    </p:embeddedFont>
    <p:embeddedFont>
      <p:font typeface="字体圈欣意冠黑体" panose="02010600030101010101" pitchFamily="2" charset="-122"/>
      <p:regular r:id="rId32"/>
    </p:embeddedFont>
    <p:embeddedFont>
      <p:font typeface="优设标题黑" panose="00000500000000000000" charset="-122"/>
      <p:regular r:id="rId33"/>
    </p:embeddedFont>
    <p:embeddedFont>
      <p:font typeface="黑体" panose="02010609060101010101" charset="-122"/>
      <p:regular r:id="rId34"/>
    </p:embeddedFont>
    <p:embeddedFont>
      <p:font typeface="Calibri" panose="020F0502020204030204" charset="0"/>
      <p:regular r:id="rId35"/>
      <p:bold r:id="rId36"/>
      <p:italic r:id="rId37"/>
      <p:boldItalic r:id="rId38"/>
    </p:embeddedFont>
  </p:embeddedFontLst>
  <p:custDataLst>
    <p:tags r:id="rId3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122C8D"/>
    <a:srgbClr val="2B46C2"/>
    <a:srgbClr val="778CE6"/>
    <a:srgbClr val="1F2F74"/>
    <a:srgbClr val="2D3136"/>
    <a:srgbClr val="31ECC3"/>
    <a:srgbClr val="4563E3"/>
    <a:srgbClr val="F5F7F9"/>
    <a:srgbClr val="3151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266"/>
        <p:guide pos="3563"/>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9" Type="http://schemas.openxmlformats.org/officeDocument/2006/relationships/tags" Target="tags/tag143.xml"/><Relationship Id="rId38" Type="http://schemas.openxmlformats.org/officeDocument/2006/relationships/font" Target="fonts/font9.fntdata"/><Relationship Id="rId37" Type="http://schemas.openxmlformats.org/officeDocument/2006/relationships/font" Target="fonts/font8.fntdata"/><Relationship Id="rId36" Type="http://schemas.openxmlformats.org/officeDocument/2006/relationships/font" Target="fonts/font7.fntdata"/><Relationship Id="rId35" Type="http://schemas.openxmlformats.org/officeDocument/2006/relationships/font" Target="fonts/font6.fntdata"/><Relationship Id="rId34" Type="http://schemas.openxmlformats.org/officeDocument/2006/relationships/font" Target="fonts/font5.fntdata"/><Relationship Id="rId33" Type="http://schemas.openxmlformats.org/officeDocument/2006/relationships/font" Target="fonts/font4.fntdata"/><Relationship Id="rId32" Type="http://schemas.openxmlformats.org/officeDocument/2006/relationships/font" Target="fonts/font3.fntdata"/><Relationship Id="rId31" Type="http://schemas.openxmlformats.org/officeDocument/2006/relationships/font" Target="fonts/font2.fntdata"/><Relationship Id="rId30" Type="http://schemas.openxmlformats.org/officeDocument/2006/relationships/font" Target="fonts/font1.fntdata"/><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3.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smtClean="0"/>
              <a:t>单击此处编辑标题</a:t>
            </a:r>
            <a:endParaRPr lang="zh-CN" altLang="en-US"/>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单击此处编辑文本</a:t>
            </a:r>
            <a:endParaRPr lang="zh-CN" altLang="en-US"/>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smtClean="0"/>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smtClean="0"/>
              <a:t>单击此处编辑母版文本样式</a:t>
            </a:r>
            <a:endParaRPr lang="zh-CN" altLang="en-US"/>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smtClean="0"/>
              <a:t>单击此处编辑标题</a:t>
            </a:r>
            <a:endParaRPr lang="zh-CN" altLang="en-US"/>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2.xml"/><Relationship Id="rId16" Type="http://schemas.openxmlformats.org/officeDocument/2006/relationships/tags" Target="../tags/tag61.xml"/><Relationship Id="rId15" Type="http://schemas.openxmlformats.org/officeDocument/2006/relationships/tags" Target="../tags/tag60.xml"/><Relationship Id="rId14" Type="http://schemas.openxmlformats.org/officeDocument/2006/relationships/tags" Target="../tags/tag59.xml"/><Relationship Id="rId13" Type="http://schemas.openxmlformats.org/officeDocument/2006/relationships/tags" Target="../tags/tag58.xml"/><Relationship Id="rId12" Type="http://schemas.openxmlformats.org/officeDocument/2006/relationships/tags" Target="../tags/tag57.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fld>
            <a:endParaRPr lang="zh-CN" altLang="en-US" dirty="0"/>
          </a:p>
        </p:txBody>
      </p:sp>
    </p:spTree>
    <p:custDataLst>
      <p:tags r:id="rId17"/>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63.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9" Type="http://schemas.openxmlformats.org/officeDocument/2006/relationships/tags" Target="../tags/tag98.xml"/><Relationship Id="rId8" Type="http://schemas.openxmlformats.org/officeDocument/2006/relationships/tags" Target="../tags/tag97.xml"/><Relationship Id="rId7" Type="http://schemas.openxmlformats.org/officeDocument/2006/relationships/tags" Target="../tags/tag96.xml"/><Relationship Id="rId6" Type="http://schemas.openxmlformats.org/officeDocument/2006/relationships/tags" Target="../tags/tag95.xml"/><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8" Type="http://schemas.openxmlformats.org/officeDocument/2006/relationships/notesSlide" Target="../notesSlides/notesSlide9.xml"/><Relationship Id="rId17" Type="http://schemas.openxmlformats.org/officeDocument/2006/relationships/slideLayout" Target="../slideLayouts/slideLayout1.xml"/><Relationship Id="rId16" Type="http://schemas.openxmlformats.org/officeDocument/2006/relationships/tags" Target="../tags/tag105.xml"/><Relationship Id="rId15" Type="http://schemas.openxmlformats.org/officeDocument/2006/relationships/tags" Target="../tags/tag104.xml"/><Relationship Id="rId14" Type="http://schemas.openxmlformats.org/officeDocument/2006/relationships/tags" Target="../tags/tag103.xml"/><Relationship Id="rId13" Type="http://schemas.openxmlformats.org/officeDocument/2006/relationships/tags" Target="../tags/tag102.xml"/><Relationship Id="rId12" Type="http://schemas.openxmlformats.org/officeDocument/2006/relationships/tags" Target="../tags/tag101.xml"/><Relationship Id="rId11" Type="http://schemas.openxmlformats.org/officeDocument/2006/relationships/tags" Target="../tags/tag100.xml"/><Relationship Id="rId10" Type="http://schemas.openxmlformats.org/officeDocument/2006/relationships/tags" Target="../tags/tag99.xml"/><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xml"/><Relationship Id="rId2" Type="http://schemas.openxmlformats.org/officeDocument/2006/relationships/tags" Target="../tags/tag106.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1.xml"/><Relationship Id="rId2" Type="http://schemas.openxmlformats.org/officeDocument/2006/relationships/tags" Target="../tags/tag107.xml"/><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xml"/><Relationship Id="rId2" Type="http://schemas.openxmlformats.org/officeDocument/2006/relationships/tags" Target="../tags/tag108.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7" Type="http://schemas.openxmlformats.org/officeDocument/2006/relationships/notesSlide" Target="../notesSlides/notesSlide13.xml"/><Relationship Id="rId6" Type="http://schemas.openxmlformats.org/officeDocument/2006/relationships/slideLayout" Target="../slideLayouts/slideLayout1.xml"/><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1.xml"/><Relationship Id="rId3" Type="http://schemas.openxmlformats.org/officeDocument/2006/relationships/tags" Target="../tags/tag113.xml"/><Relationship Id="rId2" Type="http://schemas.openxmlformats.org/officeDocument/2006/relationships/image" Target="../media/image22.png"/><Relationship Id="rId1" Type="http://schemas.openxmlformats.org/officeDocument/2006/relationships/image" Target="../media/image1.jpe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xml"/><Relationship Id="rId2" Type="http://schemas.openxmlformats.org/officeDocument/2006/relationships/tags" Target="../tags/tag114.xml"/><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8" Type="http://schemas.openxmlformats.org/officeDocument/2006/relationships/notesSlide" Target="../notesSlides/notesSlide16.xml"/><Relationship Id="rId7" Type="http://schemas.openxmlformats.org/officeDocument/2006/relationships/slideLayout" Target="../slideLayouts/slideLayout1.xml"/><Relationship Id="rId6" Type="http://schemas.openxmlformats.org/officeDocument/2006/relationships/tags" Target="../tags/tag115.xml"/><Relationship Id="rId5" Type="http://schemas.openxmlformats.org/officeDocument/2006/relationships/image" Target="../media/image26.png"/><Relationship Id="rId4" Type="http://schemas.openxmlformats.org/officeDocument/2006/relationships/image" Target="../media/image25.png"/><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7.xml"/><Relationship Id="rId3" Type="http://schemas.openxmlformats.org/officeDocument/2006/relationships/slideLayout" Target="../slideLayouts/slideLayout1.xml"/><Relationship Id="rId2" Type="http://schemas.openxmlformats.org/officeDocument/2006/relationships/tags" Target="../tags/tag116.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1.xml"/><Relationship Id="rId2" Type="http://schemas.openxmlformats.org/officeDocument/2006/relationships/tags" Target="../tags/tag117.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64.xml"/><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9" Type="http://schemas.openxmlformats.org/officeDocument/2006/relationships/tags" Target="../tags/tag125.xml"/><Relationship Id="rId8" Type="http://schemas.openxmlformats.org/officeDocument/2006/relationships/tags" Target="../tags/tag124.xml"/><Relationship Id="rId7" Type="http://schemas.openxmlformats.org/officeDocument/2006/relationships/tags" Target="../tags/tag123.xml"/><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tags" Target="../tags/tag118.xml"/><Relationship Id="rId17" Type="http://schemas.openxmlformats.org/officeDocument/2006/relationships/notesSlide" Target="../notesSlides/notesSlide19.xml"/><Relationship Id="rId16" Type="http://schemas.openxmlformats.org/officeDocument/2006/relationships/slideLayout" Target="../slideLayouts/slideLayout1.xml"/><Relationship Id="rId15" Type="http://schemas.openxmlformats.org/officeDocument/2006/relationships/tags" Target="../tags/tag131.xml"/><Relationship Id="rId14" Type="http://schemas.openxmlformats.org/officeDocument/2006/relationships/tags" Target="../tags/tag130.xml"/><Relationship Id="rId13" Type="http://schemas.openxmlformats.org/officeDocument/2006/relationships/tags" Target="../tags/tag129.xml"/><Relationship Id="rId12" Type="http://schemas.openxmlformats.org/officeDocument/2006/relationships/tags" Target="../tags/tag128.xml"/><Relationship Id="rId11" Type="http://schemas.openxmlformats.org/officeDocument/2006/relationships/tags" Target="../tags/tag127.xml"/><Relationship Id="rId10" Type="http://schemas.openxmlformats.org/officeDocument/2006/relationships/tags" Target="../tags/tag126.xml"/><Relationship Id="rId1" Type="http://schemas.openxmlformats.org/officeDocument/2006/relationships/image" Target="../media/image1.jpeg"/></Relationships>
</file>

<file path=ppt/slides/_rels/slide21.xml.rels><?xml version="1.0" encoding="UTF-8" standalone="yes"?>
<Relationships xmlns="http://schemas.openxmlformats.org/package/2006/relationships"><Relationship Id="rId4" Type="http://schemas.openxmlformats.org/officeDocument/2006/relationships/notesSlide" Target="../notesSlides/notesSlide20.xml"/><Relationship Id="rId3" Type="http://schemas.openxmlformats.org/officeDocument/2006/relationships/slideLayout" Target="../slideLayouts/slideLayout1.xml"/><Relationship Id="rId2" Type="http://schemas.openxmlformats.org/officeDocument/2006/relationships/tags" Target="../tags/tag132.xml"/><Relationship Id="rId1" Type="http://schemas.openxmlformats.org/officeDocument/2006/relationships/image" Target="../media/image1.jpeg"/></Relationships>
</file>

<file path=ppt/slides/_rels/slide22.xml.rels><?xml version="1.0" encoding="UTF-8" standalone="yes"?>
<Relationships xmlns="http://schemas.openxmlformats.org/package/2006/relationships"><Relationship Id="rId9" Type="http://schemas.openxmlformats.org/officeDocument/2006/relationships/tags" Target="../tags/tag140.xml"/><Relationship Id="rId8" Type="http://schemas.openxmlformats.org/officeDocument/2006/relationships/tags" Target="../tags/tag139.xml"/><Relationship Id="rId7" Type="http://schemas.openxmlformats.org/officeDocument/2006/relationships/tags" Target="../tags/tag138.xml"/><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 Id="rId3" Type="http://schemas.openxmlformats.org/officeDocument/2006/relationships/tags" Target="../tags/tag134.xml"/><Relationship Id="rId2" Type="http://schemas.openxmlformats.org/officeDocument/2006/relationships/tags" Target="../tags/tag133.xml"/><Relationship Id="rId11" Type="http://schemas.openxmlformats.org/officeDocument/2006/relationships/notesSlide" Target="../notesSlides/notesSlide21.xml"/><Relationship Id="rId10" Type="http://schemas.openxmlformats.org/officeDocument/2006/relationships/slideLayout" Target="../slideLayouts/slideLayout1.xml"/><Relationship Id="rId1" Type="http://schemas.openxmlformats.org/officeDocument/2006/relationships/image" Target="../media/image1.jpeg"/></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tags" Target="../tags/tag142.xml"/><Relationship Id="rId3" Type="http://schemas.openxmlformats.org/officeDocument/2006/relationships/image" Target="../media/image3.png"/><Relationship Id="rId2" Type="http://schemas.openxmlformats.org/officeDocument/2006/relationships/tags" Target="../tags/tag141.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9" Type="http://schemas.openxmlformats.org/officeDocument/2006/relationships/tags" Target="../tags/tag72.xml"/><Relationship Id="rId8" Type="http://schemas.openxmlformats.org/officeDocument/2006/relationships/tags" Target="../tags/tag71.xml"/><Relationship Id="rId7" Type="http://schemas.openxmlformats.org/officeDocument/2006/relationships/tags" Target="../tags/tag70.xml"/><Relationship Id="rId6" Type="http://schemas.openxmlformats.org/officeDocument/2006/relationships/tags" Target="../tags/tag69.xml"/><Relationship Id="rId5" Type="http://schemas.openxmlformats.org/officeDocument/2006/relationships/tags" Target="../tags/tag68.xml"/><Relationship Id="rId4" Type="http://schemas.openxmlformats.org/officeDocument/2006/relationships/tags" Target="../tags/tag67.xml"/><Relationship Id="rId3" Type="http://schemas.openxmlformats.org/officeDocument/2006/relationships/tags" Target="../tags/tag66.xml"/><Relationship Id="rId2" Type="http://schemas.openxmlformats.org/officeDocument/2006/relationships/tags" Target="../tags/tag65.xml"/><Relationship Id="rId12" Type="http://schemas.openxmlformats.org/officeDocument/2006/relationships/notesSlide" Target="../notesSlides/notesSlide2.xml"/><Relationship Id="rId11" Type="http://schemas.openxmlformats.org/officeDocument/2006/relationships/slideLayout" Target="../slideLayouts/slideLayout1.xml"/><Relationship Id="rId10" Type="http://schemas.openxmlformats.org/officeDocument/2006/relationships/tags" Target="../tags/tag73.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9" Type="http://schemas.openxmlformats.org/officeDocument/2006/relationships/image" Target="../media/image9.png"/><Relationship Id="rId8" Type="http://schemas.openxmlformats.org/officeDocument/2006/relationships/image" Target="../media/image8.png"/><Relationship Id="rId7" Type="http://schemas.openxmlformats.org/officeDocument/2006/relationships/tags" Target="../tags/tag75.xml"/><Relationship Id="rId6" Type="http://schemas.openxmlformats.org/officeDocument/2006/relationships/tags" Target="../tags/tag74.xml"/><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9" Type="http://schemas.openxmlformats.org/officeDocument/2006/relationships/notesSlide" Target="../notesSlides/notesSlide3.xml"/><Relationship Id="rId18" Type="http://schemas.openxmlformats.org/officeDocument/2006/relationships/slideLayout" Target="../slideLayouts/slideLayout1.xml"/><Relationship Id="rId17" Type="http://schemas.openxmlformats.org/officeDocument/2006/relationships/tags" Target="../tags/tag77.xml"/><Relationship Id="rId16" Type="http://schemas.openxmlformats.org/officeDocument/2006/relationships/image" Target="../media/image15.emf"/><Relationship Id="rId15" Type="http://schemas.openxmlformats.org/officeDocument/2006/relationships/image" Target="../media/image14.emf"/><Relationship Id="rId14" Type="http://schemas.openxmlformats.org/officeDocument/2006/relationships/image" Target="../media/image13.png"/><Relationship Id="rId13" Type="http://schemas.openxmlformats.org/officeDocument/2006/relationships/image" Target="../media/image12.emf"/><Relationship Id="rId12" Type="http://schemas.openxmlformats.org/officeDocument/2006/relationships/tags" Target="../tags/tag76.xml"/><Relationship Id="rId11" Type="http://schemas.openxmlformats.org/officeDocument/2006/relationships/image" Target="../media/image11.png"/><Relationship Id="rId10" Type="http://schemas.openxmlformats.org/officeDocument/2006/relationships/image" Target="../media/image10.pn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1.xml"/><Relationship Id="rId3" Type="http://schemas.openxmlformats.org/officeDocument/2006/relationships/tags" Target="../tags/tag78.xml"/><Relationship Id="rId2" Type="http://schemas.openxmlformats.org/officeDocument/2006/relationships/image" Target="../media/image16.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5" Type="http://schemas.openxmlformats.org/officeDocument/2006/relationships/notesSlide" Target="../notesSlides/notesSlide5.xml"/><Relationship Id="rId4" Type="http://schemas.openxmlformats.org/officeDocument/2006/relationships/slideLayout" Target="../slideLayouts/slideLayout1.xml"/><Relationship Id="rId3" Type="http://schemas.openxmlformats.org/officeDocument/2006/relationships/tags" Target="../tags/tag79.xml"/><Relationship Id="rId2" Type="http://schemas.openxmlformats.org/officeDocument/2006/relationships/image" Target="../media/image17.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tags" Target="../tags/tag80.xml"/><Relationship Id="rId5" Type="http://schemas.openxmlformats.org/officeDocument/2006/relationships/image" Target="../media/image21.png"/><Relationship Id="rId4" Type="http://schemas.openxmlformats.org/officeDocument/2006/relationships/image" Target="../media/image20.png"/><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xml"/><Relationship Id="rId2" Type="http://schemas.openxmlformats.org/officeDocument/2006/relationships/tags" Target="../tags/tag81.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9" Type="http://schemas.openxmlformats.org/officeDocument/2006/relationships/tags" Target="../tags/tag89.xml"/><Relationship Id="rId8" Type="http://schemas.openxmlformats.org/officeDocument/2006/relationships/tags" Target="../tags/tag88.xml"/><Relationship Id="rId7" Type="http://schemas.openxmlformats.org/officeDocument/2006/relationships/tags" Target="../tags/tag87.xml"/><Relationship Id="rId6" Type="http://schemas.openxmlformats.org/officeDocument/2006/relationships/tags" Target="../tags/tag86.xml"/><Relationship Id="rId5" Type="http://schemas.openxmlformats.org/officeDocument/2006/relationships/tags" Target="../tags/tag85.xml"/><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tags" Target="../tags/tag82.xml"/><Relationship Id="rId12" Type="http://schemas.openxmlformats.org/officeDocument/2006/relationships/notesSlide" Target="../notesSlides/notesSlide8.xml"/><Relationship Id="rId11" Type="http://schemas.openxmlformats.org/officeDocument/2006/relationships/slideLayout" Target="../slideLayouts/slideLayout1.xml"/><Relationship Id="rId10" Type="http://schemas.openxmlformats.org/officeDocument/2006/relationships/tags" Target="../tags/tag90.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635"/>
            <a:ext cx="12193270" cy="6859905"/>
          </a:xfrm>
          <a:prstGeom prst="rect">
            <a:avLst/>
          </a:prstGeom>
        </p:spPr>
      </p:pic>
      <p:grpSp>
        <p:nvGrpSpPr>
          <p:cNvPr id="19" name="组合 18"/>
          <p:cNvGrpSpPr/>
          <p:nvPr/>
        </p:nvGrpSpPr>
        <p:grpSpPr>
          <a:xfrm>
            <a:off x="-2105025" y="3175"/>
            <a:ext cx="16916400" cy="6858000"/>
            <a:chOff x="-3291" y="2"/>
            <a:chExt cx="26640" cy="10800"/>
          </a:xfrm>
        </p:grpSpPr>
        <p:sp>
          <p:nvSpPr>
            <p:cNvPr id="4" name="矩形 3"/>
            <p:cNvSpPr/>
            <p:nvPr/>
          </p:nvSpPr>
          <p:spPr>
            <a:xfrm>
              <a:off x="23" y="2"/>
              <a:ext cx="1920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3291" y="2"/>
              <a:ext cx="26640" cy="10800"/>
              <a:chOff x="-3291" y="2"/>
              <a:chExt cx="26640" cy="10800"/>
            </a:xfrm>
          </p:grpSpPr>
          <p:sp>
            <p:nvSpPr>
              <p:cNvPr id="22" name="平行四边形 21"/>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平行四边形 22"/>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1" name="平行四边形 20"/>
          <p:cNvSpPr/>
          <p:nvPr/>
        </p:nvSpPr>
        <p:spPr>
          <a:xfrm>
            <a:off x="1273175" y="1270"/>
            <a:ext cx="9279255" cy="6856730"/>
          </a:xfrm>
          <a:prstGeom prst="parallelogram">
            <a:avLst>
              <a:gd name="adj" fmla="val 62648"/>
            </a:avLst>
          </a:prstGeom>
          <a:gradFill rotWithShape="1">
            <a:gsLst>
              <a:gs pos="100000">
                <a:srgbClr val="FFFFFF">
                  <a:alpha val="0"/>
                </a:srgbClr>
              </a:gs>
              <a:gs pos="39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6" name="组合 15"/>
          <p:cNvGrpSpPr/>
          <p:nvPr/>
        </p:nvGrpSpPr>
        <p:grpSpPr>
          <a:xfrm>
            <a:off x="2343785" y="1858645"/>
            <a:ext cx="7536180" cy="3223260"/>
            <a:chOff x="3958" y="4187"/>
            <a:chExt cx="11124" cy="4758"/>
          </a:xfrm>
        </p:grpSpPr>
        <p:sp>
          <p:nvSpPr>
            <p:cNvPr id="10" name="椭圆 9"/>
            <p:cNvSpPr/>
            <p:nvPr/>
          </p:nvSpPr>
          <p:spPr>
            <a:xfrm rot="1200000">
              <a:off x="5551" y="4187"/>
              <a:ext cx="7716" cy="3066"/>
            </a:xfrm>
            <a:prstGeom prst="ellipse">
              <a:avLst/>
            </a:prstGeom>
            <a:noFill/>
            <a:ln>
              <a:gradFill>
                <a:gsLst>
                  <a:gs pos="100000">
                    <a:schemeClr val="accent1">
                      <a:lumMod val="5000"/>
                      <a:lumOff val="95000"/>
                    </a:schemeClr>
                  </a:gs>
                  <a:gs pos="19000">
                    <a:srgbClr val="2B46C2"/>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nvSpPr>
          <p:spPr>
            <a:xfrm rot="1200000">
              <a:off x="4223" y="4369"/>
              <a:ext cx="10593" cy="4277"/>
            </a:xfrm>
            <a:prstGeom prst="ellipse">
              <a:avLst/>
            </a:prstGeom>
            <a:noFill/>
            <a:ln>
              <a:gradFill>
                <a:gsLst>
                  <a:gs pos="100000">
                    <a:schemeClr val="accent1">
                      <a:lumMod val="5000"/>
                      <a:lumOff val="95000"/>
                    </a:schemeClr>
                  </a:gs>
                  <a:gs pos="14000">
                    <a:srgbClr val="2B46C2">
                      <a:alpha val="100000"/>
                    </a:srgb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14"/>
            <p:cNvSpPr/>
            <p:nvPr/>
          </p:nvSpPr>
          <p:spPr>
            <a:xfrm rot="1200000">
              <a:off x="3958" y="4453"/>
              <a:ext cx="11125" cy="4492"/>
            </a:xfrm>
            <a:prstGeom prst="ellipse">
              <a:avLst/>
            </a:prstGeom>
            <a:noFill/>
            <a:ln w="0">
              <a:gradFill>
                <a:gsLst>
                  <a:gs pos="100000">
                    <a:schemeClr val="accent1">
                      <a:lumMod val="5000"/>
                      <a:lumOff val="95000"/>
                    </a:schemeClr>
                  </a:gs>
                  <a:gs pos="28000">
                    <a:srgbClr val="2B46C2"/>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pic>
        <p:nvPicPr>
          <p:cNvPr id="43" name="图片 42" descr="数据"/>
          <p:cNvPicPr>
            <a:picLocks noChangeAspect="1"/>
          </p:cNvPicPr>
          <p:nvPr/>
        </p:nvPicPr>
        <p:blipFill>
          <a:blip r:embed="rId2">
            <a:alphaModFix amt="20000"/>
          </a:blip>
          <a:stretch>
            <a:fillRect/>
          </a:stretch>
        </p:blipFill>
        <p:spPr>
          <a:xfrm>
            <a:off x="4243070" y="574675"/>
            <a:ext cx="3302000" cy="6111875"/>
          </a:xfrm>
          <a:prstGeom prst="rect">
            <a:avLst/>
          </a:prstGeom>
        </p:spPr>
      </p:pic>
      <p:sp>
        <p:nvSpPr>
          <p:cNvPr id="5" name="文本框 4"/>
          <p:cNvSpPr txBox="1"/>
          <p:nvPr/>
        </p:nvSpPr>
        <p:spPr>
          <a:xfrm>
            <a:off x="1691005" y="1953260"/>
            <a:ext cx="8689340" cy="2553335"/>
          </a:xfrm>
          <a:prstGeom prst="rect">
            <a:avLst/>
          </a:prstGeom>
          <a:noFill/>
        </p:spPr>
        <p:txBody>
          <a:bodyPr wrap="square" rtlCol="0">
            <a:spAutoFit/>
          </a:bodyPr>
          <a:p>
            <a:pPr algn="dist"/>
            <a:r>
              <a:rPr lang="zh-CN" altLang="en-US" sz="8000">
                <a:solidFill>
                  <a:schemeClr val="bg1"/>
                </a:solidFill>
                <a:latin typeface="汉仪雅酷黑简" panose="00020600040101010101" charset="-122"/>
                <a:ea typeface="汉仪雅酷黑简" panose="00020600040101010101" charset="-122"/>
              </a:rPr>
              <a:t>区块链在数据</a:t>
            </a:r>
            <a:r>
              <a:rPr lang="zh-CN" altLang="en-US" sz="8000">
                <a:solidFill>
                  <a:schemeClr val="bg1"/>
                </a:solidFill>
                <a:latin typeface="汉仪雅酷黑简" panose="00020600040101010101" charset="-122"/>
                <a:ea typeface="汉仪雅酷黑简" panose="00020600040101010101" charset="-122"/>
              </a:rPr>
              <a:t>要素流通中的作用</a:t>
            </a:r>
            <a:endParaRPr lang="zh-CN" altLang="en-US" sz="8000">
              <a:solidFill>
                <a:schemeClr val="bg1"/>
              </a:solidFill>
              <a:latin typeface="汉仪雅酷黑简" panose="00020600040101010101" charset="-122"/>
              <a:ea typeface="汉仪雅酷黑简" panose="00020600040101010101" charset="-122"/>
            </a:endParaRPr>
          </a:p>
        </p:txBody>
      </p:sp>
      <p:grpSp>
        <p:nvGrpSpPr>
          <p:cNvPr id="8" name="组合 7"/>
          <p:cNvGrpSpPr/>
          <p:nvPr/>
        </p:nvGrpSpPr>
        <p:grpSpPr>
          <a:xfrm>
            <a:off x="3364865" y="5869940"/>
            <a:ext cx="5483225" cy="626745"/>
            <a:chOff x="5299" y="2873"/>
            <a:chExt cx="8635" cy="987"/>
          </a:xfrm>
        </p:grpSpPr>
        <p:sp>
          <p:nvSpPr>
            <p:cNvPr id="6" name="文本框 5"/>
            <p:cNvSpPr txBox="1"/>
            <p:nvPr/>
          </p:nvSpPr>
          <p:spPr>
            <a:xfrm>
              <a:off x="5299" y="2873"/>
              <a:ext cx="4827" cy="531"/>
            </a:xfrm>
            <a:prstGeom prst="rect">
              <a:avLst/>
            </a:prstGeom>
            <a:noFill/>
          </p:spPr>
          <p:txBody>
            <a:bodyPr wrap="square" rtlCol="0">
              <a:spAutoFit/>
            </a:bodyPr>
            <a:p>
              <a:pPr algn="dist"/>
              <a:r>
                <a:rPr lang="zh-CN" altLang="en-US" sz="1600" i="1">
                  <a:solidFill>
                    <a:srgbClr val="0DE9B9"/>
                  </a:solidFill>
                  <a:latin typeface="汉仪雅酷黑简" panose="00020600040101010101" charset="-122"/>
                  <a:ea typeface="汉仪雅酷黑简" panose="00020600040101010101" charset="-122"/>
                </a:rPr>
                <a:t>从混沌中带来秩序</a:t>
              </a:r>
              <a:endParaRPr lang="zh-CN" altLang="en-US" sz="1600" i="1">
                <a:solidFill>
                  <a:srgbClr val="0DE9B9"/>
                </a:solidFill>
                <a:latin typeface="汉仪雅酷黑简" panose="00020600040101010101" charset="-122"/>
                <a:ea typeface="汉仪雅酷黑简" panose="00020600040101010101" charset="-122"/>
              </a:endParaRPr>
            </a:p>
          </p:txBody>
        </p:sp>
        <p:sp>
          <p:nvSpPr>
            <p:cNvPr id="2" name="文本框 1"/>
            <p:cNvSpPr txBox="1"/>
            <p:nvPr/>
          </p:nvSpPr>
          <p:spPr>
            <a:xfrm>
              <a:off x="7822" y="3329"/>
              <a:ext cx="6112" cy="531"/>
            </a:xfrm>
            <a:prstGeom prst="rect">
              <a:avLst/>
            </a:prstGeom>
            <a:noFill/>
          </p:spPr>
          <p:txBody>
            <a:bodyPr wrap="square" rtlCol="0">
              <a:spAutoFit/>
            </a:bodyPr>
            <a:p>
              <a:pPr algn="dist"/>
              <a:r>
                <a:rPr lang="en-US" altLang="zh-CN" sz="1600" i="1">
                  <a:solidFill>
                    <a:srgbClr val="0DE9B9"/>
                  </a:solidFill>
                  <a:latin typeface="汉仪雅酷黑简" panose="00020600040101010101" charset="-122"/>
                  <a:ea typeface="汉仪雅酷黑简" panose="00020600040101010101" charset="-122"/>
                </a:rPr>
                <a:t>Bring Order Out Of Chaos</a:t>
              </a:r>
              <a:endParaRPr lang="en-US" altLang="zh-CN" sz="1600" i="1">
                <a:solidFill>
                  <a:srgbClr val="0DE9B9"/>
                </a:solidFill>
                <a:latin typeface="汉仪雅酷黑简" panose="00020600040101010101" charset="-122"/>
                <a:ea typeface="汉仪雅酷黑简" panose="00020600040101010101" charset="-122"/>
              </a:endParaRPr>
            </a:p>
          </p:txBody>
        </p:sp>
      </p:grpSp>
      <p:grpSp>
        <p:nvGrpSpPr>
          <p:cNvPr id="44" name="组合 43"/>
          <p:cNvGrpSpPr/>
          <p:nvPr/>
        </p:nvGrpSpPr>
        <p:grpSpPr>
          <a:xfrm>
            <a:off x="498475" y="2083435"/>
            <a:ext cx="260350" cy="2131060"/>
            <a:chOff x="856" y="4601"/>
            <a:chExt cx="410" cy="3356"/>
          </a:xfrm>
        </p:grpSpPr>
        <p:sp>
          <p:nvSpPr>
            <p:cNvPr id="4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6" name="直接连接符 45"/>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48" name="组合 47"/>
          <p:cNvGrpSpPr/>
          <p:nvPr/>
        </p:nvGrpSpPr>
        <p:grpSpPr>
          <a:xfrm>
            <a:off x="11463020" y="3562985"/>
            <a:ext cx="260350" cy="2131060"/>
            <a:chOff x="856" y="4601"/>
            <a:chExt cx="410" cy="3356"/>
          </a:xfrm>
        </p:grpSpPr>
        <p:sp>
          <p:nvSpPr>
            <p:cNvPr id="49"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50" name="直接连接符 49"/>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51" name="直接连接符 50"/>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pic>
        <p:nvPicPr>
          <p:cNvPr id="52" name="图片 51" descr="Group"/>
          <p:cNvPicPr>
            <a:picLocks noChangeAspect="1"/>
          </p:cNvPicPr>
          <p:nvPr/>
        </p:nvPicPr>
        <p:blipFill>
          <a:blip r:embed="rId3"/>
          <a:stretch>
            <a:fillRect/>
          </a:stretch>
        </p:blipFill>
        <p:spPr>
          <a:xfrm>
            <a:off x="553085" y="382270"/>
            <a:ext cx="1593850" cy="433705"/>
          </a:xfrm>
          <a:prstGeom prst="rect">
            <a:avLst/>
          </a:prstGeom>
        </p:spPr>
      </p:pic>
    </p:spTree>
    <p:custDataLst>
      <p:tags r:id="rId4"/>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92710" y="3175"/>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264287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区块链上</a:t>
            </a:r>
            <a:r>
              <a:rPr lang="zh-CN" altLang="en-US" sz="2600" i="1">
                <a:solidFill>
                  <a:schemeClr val="bg1"/>
                </a:solidFill>
                <a:latin typeface="汉仪雅酷黑简" panose="00020600040101010101" charset="-122"/>
                <a:ea typeface="汉仪雅酷黑简" panose="00020600040101010101" charset="-122"/>
              </a:rPr>
              <a:t>的身份</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61" name="文本框 18"/>
          <p:cNvSpPr txBox="1"/>
          <p:nvPr/>
        </p:nvSpPr>
        <p:spPr>
          <a:xfrm>
            <a:off x="6259195" y="2374900"/>
            <a:ext cx="690880" cy="245110"/>
          </a:xfrm>
          <a:prstGeom prst="rect">
            <a:avLst/>
          </a:prstGeom>
          <a:noFill/>
          <a:ln w="15875">
            <a:noFill/>
          </a:ln>
        </p:spPr>
        <p:txBody>
          <a:bodyPr wrap="none" anchor="t" anchorCtr="0">
            <a:spAutoFit/>
          </a:bodyPr>
          <a:p>
            <a:r>
              <a:rPr lang="zh-CN" altLang="en-US" sz="1000">
                <a:solidFill>
                  <a:schemeClr val="bg1">
                    <a:lumMod val="65000"/>
                  </a:schemeClr>
                </a:solidFill>
                <a:latin typeface="+mn-ea"/>
              </a:rPr>
              <a:t>持有证书</a:t>
            </a:r>
            <a:endParaRPr lang="zh-CN" altLang="en-US" sz="1000">
              <a:solidFill>
                <a:schemeClr val="bg1">
                  <a:lumMod val="65000"/>
                </a:schemeClr>
              </a:solidFill>
              <a:latin typeface="+mn-ea"/>
            </a:endParaRPr>
          </a:p>
        </p:txBody>
      </p:sp>
      <p:sp>
        <p:nvSpPr>
          <p:cNvPr id="2074" name="文本框 32"/>
          <p:cNvSpPr txBox="1"/>
          <p:nvPr/>
        </p:nvSpPr>
        <p:spPr>
          <a:xfrm>
            <a:off x="6259830" y="5332413"/>
            <a:ext cx="690880" cy="245110"/>
          </a:xfrm>
          <a:prstGeom prst="rect">
            <a:avLst/>
          </a:prstGeom>
          <a:noFill/>
          <a:ln w="15875">
            <a:noFill/>
          </a:ln>
        </p:spPr>
        <p:txBody>
          <a:bodyPr wrap="none" anchor="t" anchorCtr="0">
            <a:spAutoFit/>
          </a:bodyPr>
          <a:p>
            <a:r>
              <a:rPr lang="zh-CN" altLang="en-US" sz="1000">
                <a:solidFill>
                  <a:schemeClr val="bg1">
                    <a:lumMod val="65000"/>
                  </a:schemeClr>
                </a:solidFill>
                <a:latin typeface="+mn-ea"/>
              </a:rPr>
              <a:t>持有证书</a:t>
            </a:r>
            <a:endParaRPr lang="zh-CN" altLang="en-US" sz="1000">
              <a:solidFill>
                <a:schemeClr val="bg1">
                  <a:lumMod val="65000"/>
                </a:schemeClr>
              </a:solidFill>
              <a:latin typeface="+mn-ea"/>
            </a:endParaRPr>
          </a:p>
        </p:txBody>
      </p:sp>
      <p:sp>
        <p:nvSpPr>
          <p:cNvPr id="2078" name="文本框 37"/>
          <p:cNvSpPr txBox="1"/>
          <p:nvPr/>
        </p:nvSpPr>
        <p:spPr>
          <a:xfrm>
            <a:off x="8037195" y="2035175"/>
            <a:ext cx="508000" cy="398780"/>
          </a:xfrm>
          <a:prstGeom prst="rect">
            <a:avLst/>
          </a:prstGeom>
          <a:noFill/>
          <a:ln w="9525">
            <a:noFill/>
          </a:ln>
        </p:spPr>
        <p:txBody>
          <a:bodyPr wrap="square" anchor="t" anchorCtr="0">
            <a:spAutoFit/>
          </a:bodyPr>
          <a:p>
            <a:r>
              <a:rPr lang="zh-CN" altLang="en-US" sz="1000">
                <a:solidFill>
                  <a:schemeClr val="bg1">
                    <a:lumMod val="65000"/>
                  </a:schemeClr>
                </a:solidFill>
                <a:latin typeface="+mn-ea"/>
              </a:rPr>
              <a:t>颁发证书</a:t>
            </a:r>
            <a:endParaRPr lang="zh-CN" altLang="en-US" sz="1000">
              <a:solidFill>
                <a:schemeClr val="bg1">
                  <a:lumMod val="65000"/>
                </a:schemeClr>
              </a:solidFill>
              <a:latin typeface="+mn-ea"/>
            </a:endParaRPr>
          </a:p>
        </p:txBody>
      </p:sp>
      <p:sp>
        <p:nvSpPr>
          <p:cNvPr id="2079" name="文本框 38"/>
          <p:cNvSpPr txBox="1"/>
          <p:nvPr/>
        </p:nvSpPr>
        <p:spPr>
          <a:xfrm>
            <a:off x="8037195" y="4607243"/>
            <a:ext cx="506413" cy="398780"/>
          </a:xfrm>
          <a:prstGeom prst="rect">
            <a:avLst/>
          </a:prstGeom>
          <a:noFill/>
          <a:ln w="9525">
            <a:noFill/>
          </a:ln>
        </p:spPr>
        <p:txBody>
          <a:bodyPr wrap="square" anchor="t" anchorCtr="0">
            <a:spAutoFit/>
          </a:bodyPr>
          <a:p>
            <a:r>
              <a:rPr lang="zh-CN" altLang="en-US" sz="1000">
                <a:solidFill>
                  <a:schemeClr val="bg1">
                    <a:lumMod val="65000"/>
                  </a:schemeClr>
                </a:solidFill>
                <a:latin typeface="+mj-ea"/>
                <a:ea typeface="+mj-ea"/>
              </a:rPr>
              <a:t>颁发证书</a:t>
            </a:r>
            <a:endParaRPr lang="zh-CN" altLang="en-US" sz="1000">
              <a:solidFill>
                <a:schemeClr val="bg1">
                  <a:lumMod val="65000"/>
                </a:schemeClr>
              </a:solidFill>
              <a:latin typeface="+mj-ea"/>
              <a:ea typeface="+mj-ea"/>
            </a:endParaRPr>
          </a:p>
        </p:txBody>
      </p:sp>
      <p:sp>
        <p:nvSpPr>
          <p:cNvPr id="42" name="文本框 41"/>
          <p:cNvSpPr txBox="1"/>
          <p:nvPr/>
        </p:nvSpPr>
        <p:spPr>
          <a:xfrm>
            <a:off x="335915" y="1682750"/>
            <a:ext cx="4017645" cy="3969385"/>
          </a:xfrm>
          <a:prstGeom prst="rect">
            <a:avLst/>
          </a:prstGeom>
          <a:noFill/>
        </p:spPr>
        <p:txBody>
          <a:bodyPr wrap="square" rtlCol="0">
            <a:spAutoFit/>
          </a:bodyPr>
          <a:p>
            <a:pPr marL="342900" indent="-342900" algn="l">
              <a:lnSpc>
                <a:spcPct val="150000"/>
              </a:lnSpc>
              <a:buFont typeface="Wingdings" panose="05000000000000000000" charset="0"/>
              <a:buChar char="l"/>
            </a:pPr>
            <a:r>
              <a:rPr lang="zh-CN" altLang="en-US" sz="1400">
                <a:solidFill>
                  <a:schemeClr val="bg1"/>
                </a:solidFill>
              </a:rPr>
              <a:t>每个链上组织均需公开自己的链上根CA证书，每个节点需持有所有链上组织的根CA证书。</a:t>
            </a:r>
            <a:endParaRPr lang="zh-CN" altLang="en-US" sz="1400">
              <a:solidFill>
                <a:schemeClr val="bg1"/>
              </a:solidFill>
            </a:endParaRPr>
          </a:p>
          <a:p>
            <a:pPr marL="342900" indent="-342900" algn="l">
              <a:lnSpc>
                <a:spcPct val="150000"/>
              </a:lnSpc>
              <a:buFont typeface="Wingdings" panose="05000000000000000000" charset="0"/>
              <a:buChar char="l"/>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组织内每个链上用户的身份证书均需由根CA或中间CA颁发，因此每个用户的身份证书都可由证书信任链条追溯至组织根CA证书。</a:t>
            </a:r>
            <a:endParaRPr lang="zh-CN" altLang="en-US" sz="1400">
              <a:solidFill>
                <a:schemeClr val="bg1"/>
              </a:solidFill>
            </a:endParaRPr>
          </a:p>
          <a:p>
            <a:pPr indent="0" algn="l">
              <a:lnSpc>
                <a:spcPct val="150000"/>
              </a:lnSpc>
              <a:buFont typeface="Wingdings" panose="05000000000000000000" charset="0"/>
              <a:buNone/>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任意区块链节点均可通过根CA证书及信任链条验证当前用户证书的归属及其有效性。</a:t>
            </a:r>
            <a:endParaRPr lang="zh-CN" altLang="en-US" sz="1400">
              <a:solidFill>
                <a:schemeClr val="bg1"/>
              </a:solidFill>
            </a:endParaRPr>
          </a:p>
          <a:p>
            <a:pPr indent="0" algn="l">
              <a:lnSpc>
                <a:spcPct val="150000"/>
              </a:lnSpc>
              <a:buFont typeface="Wingdings" panose="05000000000000000000" charset="0"/>
              <a:buNone/>
            </a:pPr>
            <a:endParaRPr lang="zh-CN" altLang="en-US" sz="1400">
              <a:solidFill>
                <a:schemeClr val="bg1"/>
              </a:solidFill>
            </a:endParaRPr>
          </a:p>
          <a:p>
            <a:pPr marL="342900" indent="-342900" algn="l">
              <a:lnSpc>
                <a:spcPct val="150000"/>
              </a:lnSpc>
              <a:buFont typeface="Wingdings" panose="05000000000000000000" charset="0"/>
              <a:buChar char="l"/>
            </a:pPr>
            <a:r>
              <a:rPr lang="zh-CN" altLang="en-US" sz="1400">
                <a:solidFill>
                  <a:schemeClr val="bg1"/>
                </a:solidFill>
              </a:rPr>
              <a:t>无法确认身份归属的证书发出的交易会被拒绝。</a:t>
            </a:r>
            <a:endParaRPr lang="zh-CN" altLang="en-US" sz="1400">
              <a:solidFill>
                <a:schemeClr val="bg1"/>
              </a:solidFill>
            </a:endParaRPr>
          </a:p>
        </p:txBody>
      </p:sp>
      <p:sp>
        <p:nvSpPr>
          <p:cNvPr id="4" name="PA-标题1"/>
          <p:cNvSpPr/>
          <p:nvPr>
            <p:custDataLst>
              <p:tags r:id="rId2"/>
            </p:custDataLst>
          </p:nvPr>
        </p:nvSpPr>
        <p:spPr>
          <a:xfrm>
            <a:off x="4989195" y="2513965"/>
            <a:ext cx="1006475"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A</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组织节点</a:t>
            </a:r>
            <a:endPar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 name="PA-标题1"/>
          <p:cNvSpPr/>
          <p:nvPr>
            <p:custDataLst>
              <p:tags r:id="rId3"/>
            </p:custDataLst>
          </p:nvPr>
        </p:nvSpPr>
        <p:spPr>
          <a:xfrm>
            <a:off x="7210425" y="2513965"/>
            <a:ext cx="1006475"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A</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组织根</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7" name="PA-标题1"/>
          <p:cNvSpPr/>
          <p:nvPr>
            <p:custDataLst>
              <p:tags r:id="rId4"/>
            </p:custDataLst>
          </p:nvPr>
        </p:nvSpPr>
        <p:spPr>
          <a:xfrm>
            <a:off x="8875395" y="1858010"/>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8" name="PA-标题1"/>
          <p:cNvSpPr/>
          <p:nvPr>
            <p:custDataLst>
              <p:tags r:id="rId5"/>
            </p:custDataLst>
          </p:nvPr>
        </p:nvSpPr>
        <p:spPr>
          <a:xfrm>
            <a:off x="10389870" y="218249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X</a:t>
            </a:r>
            <a:endPar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1" name="PA-标题1"/>
          <p:cNvSpPr/>
          <p:nvPr>
            <p:custDataLst>
              <p:tags r:id="rId6"/>
            </p:custDataLst>
          </p:nvPr>
        </p:nvSpPr>
        <p:spPr>
          <a:xfrm>
            <a:off x="8875395" y="251396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3" name="PA-标题1"/>
          <p:cNvSpPr/>
          <p:nvPr>
            <p:custDataLst>
              <p:tags r:id="rId7"/>
            </p:custDataLst>
          </p:nvPr>
        </p:nvSpPr>
        <p:spPr>
          <a:xfrm>
            <a:off x="8875395" y="31597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4" name="PA-标题1"/>
          <p:cNvSpPr/>
          <p:nvPr>
            <p:custDataLst>
              <p:tags r:id="rId8"/>
            </p:custDataLst>
          </p:nvPr>
        </p:nvSpPr>
        <p:spPr>
          <a:xfrm>
            <a:off x="10389870" y="151320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5" name="PA-标题1"/>
          <p:cNvSpPr/>
          <p:nvPr>
            <p:custDataLst>
              <p:tags r:id="rId9"/>
            </p:custDataLst>
          </p:nvPr>
        </p:nvSpPr>
        <p:spPr>
          <a:xfrm>
            <a:off x="5027295" y="5086985"/>
            <a:ext cx="1006475" cy="360045"/>
          </a:xfrm>
          <a:prstGeom prst="snip2DiagRect">
            <a:avLst/>
          </a:prstGeom>
          <a:solidFill>
            <a:srgbClr val="0FD6AE"/>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B</a:t>
            </a:r>
            <a:r>
              <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组织节点</a:t>
            </a:r>
            <a:endParaRPr lang="zh-CN" altLang="en-US"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6" name="PA-标题1"/>
          <p:cNvSpPr/>
          <p:nvPr>
            <p:custDataLst>
              <p:tags r:id="rId10"/>
            </p:custDataLst>
          </p:nvPr>
        </p:nvSpPr>
        <p:spPr>
          <a:xfrm>
            <a:off x="7210425" y="5086985"/>
            <a:ext cx="1006475" cy="360045"/>
          </a:xfrm>
          <a:prstGeom prst="snip2DiagRect">
            <a:avLst/>
          </a:prstGeom>
          <a:solidFill>
            <a:schemeClr val="bg2">
              <a:lumMod val="85000"/>
            </a:schemeClr>
          </a:solidFill>
          <a:ln w="8373" cap="flat">
            <a:noFill/>
            <a:prstDash val="solid"/>
            <a:miter/>
          </a:ln>
        </p:spPr>
        <p:txBody>
          <a:bodyPr rtlCol="0" anchor="ctr"/>
          <a:p>
            <a:pPr algn="ct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B</a:t>
            </a:r>
            <a:r>
              <a:rPr lang="zh-CN" altLang="en-US"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组织根</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8" name="PA-标题1"/>
          <p:cNvSpPr/>
          <p:nvPr>
            <p:custDataLst>
              <p:tags r:id="rId11"/>
            </p:custDataLst>
          </p:nvPr>
        </p:nvSpPr>
        <p:spPr>
          <a:xfrm>
            <a:off x="8875395" y="5098415"/>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9" name="PA-标题1"/>
          <p:cNvSpPr/>
          <p:nvPr>
            <p:custDataLst>
              <p:tags r:id="rId12"/>
            </p:custDataLst>
          </p:nvPr>
        </p:nvSpPr>
        <p:spPr>
          <a:xfrm>
            <a:off x="8875395" y="574421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0" name="PA-标题1"/>
          <p:cNvSpPr/>
          <p:nvPr>
            <p:custDataLst>
              <p:tags r:id="rId13"/>
            </p:custDataLst>
          </p:nvPr>
        </p:nvSpPr>
        <p:spPr>
          <a:xfrm>
            <a:off x="8875395" y="44424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1" name="PA-标题1"/>
          <p:cNvSpPr/>
          <p:nvPr>
            <p:custDataLst>
              <p:tags r:id="rId14"/>
            </p:custDataLst>
          </p:nvPr>
        </p:nvSpPr>
        <p:spPr>
          <a:xfrm>
            <a:off x="10389870" y="409956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中间</a:t>
            </a:r>
            <a:r>
              <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CA</a:t>
            </a:r>
            <a:endParaRPr lang="en-US" alt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52" name="PA-标题1"/>
          <p:cNvSpPr/>
          <p:nvPr>
            <p:custDataLst>
              <p:tags r:id="rId15"/>
            </p:custDataLst>
          </p:nvPr>
        </p:nvSpPr>
        <p:spPr>
          <a:xfrm>
            <a:off x="10389870" y="4762500"/>
            <a:ext cx="1006475" cy="360045"/>
          </a:xfrm>
          <a:prstGeom prst="snip2DiagRect">
            <a:avLst/>
          </a:prstGeom>
          <a:solidFill>
            <a:srgbClr val="D9D9D9"/>
          </a:solidFill>
          <a:ln w="8373" cap="flat">
            <a:noFill/>
            <a:prstDash val="solid"/>
            <a:miter/>
          </a:ln>
        </p:spPr>
        <p:txBody>
          <a:bodyPr rtlCol="0" anchor="ctr"/>
          <a:p>
            <a:pPr algn="ctr"/>
            <a:r>
              <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rPr>
              <a:t>用户证书</a:t>
            </a:r>
            <a:endParaRPr lang="zh-CN" sz="1300" dirty="0">
              <a:solidFill>
                <a:schemeClr val="tx1">
                  <a:lumMod val="85000"/>
                  <a:lumOff val="15000"/>
                </a:schemeClr>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cxnSp>
        <p:nvCxnSpPr>
          <p:cNvPr id="68" name="直接箭头连接符 67"/>
          <p:cNvCxnSpPr>
            <a:stCxn id="5" idx="2"/>
          </p:cNvCxnSpPr>
          <p:nvPr/>
        </p:nvCxnSpPr>
        <p:spPr>
          <a:xfrm flipH="1" flipV="1">
            <a:off x="5995670" y="2692400"/>
            <a:ext cx="1214755" cy="1905"/>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8" name="直接箭头连接符 57"/>
          <p:cNvCxnSpPr/>
          <p:nvPr/>
        </p:nvCxnSpPr>
        <p:spPr>
          <a:xfrm flipH="1" flipV="1">
            <a:off x="6030595" y="5290185"/>
            <a:ext cx="1170305" cy="254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2" name="直接箭头连接符 61"/>
          <p:cNvCxnSpPr/>
          <p:nvPr/>
        </p:nvCxnSpPr>
        <p:spPr>
          <a:xfrm flipH="1" flipV="1">
            <a:off x="5989320" y="2858135"/>
            <a:ext cx="1247140" cy="2225675"/>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flipH="1">
            <a:off x="6017260" y="2851150"/>
            <a:ext cx="1215390" cy="2266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flipH="1" flipV="1">
            <a:off x="8536305" y="2694940"/>
            <a:ext cx="340995" cy="1270"/>
          </a:xfrm>
          <a:prstGeom prst="straightConnector1">
            <a:avLst/>
          </a:prstGeom>
          <a:ln w="9525">
            <a:solidFill>
              <a:schemeClr val="bg1"/>
            </a:solidFill>
            <a:headEnd type="triangle" w="lg" len="med"/>
            <a:tailEnd type="none" w="med" len="med"/>
          </a:ln>
        </p:spPr>
        <p:style>
          <a:lnRef idx="1">
            <a:schemeClr val="accent1"/>
          </a:lnRef>
          <a:fillRef idx="0">
            <a:schemeClr val="accent1"/>
          </a:fillRef>
          <a:effectRef idx="0">
            <a:schemeClr val="accent1"/>
          </a:effectRef>
          <a:fontRef idx="minor">
            <a:schemeClr val="tx1"/>
          </a:fontRef>
        </p:style>
      </p:cxnSp>
      <p:cxnSp>
        <p:nvCxnSpPr>
          <p:cNvPr id="66" name="肘形连接符 65"/>
          <p:cNvCxnSpPr/>
          <p:nvPr/>
        </p:nvCxnSpPr>
        <p:spPr>
          <a:xfrm>
            <a:off x="8211820" y="5267960"/>
            <a:ext cx="660400" cy="645795"/>
          </a:xfrm>
          <a:prstGeom prst="bentConnector3">
            <a:avLst>
              <a:gd name="adj1" fmla="val 50096"/>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7" name="直接箭头连接符 66"/>
          <p:cNvCxnSpPr/>
          <p:nvPr/>
        </p:nvCxnSpPr>
        <p:spPr>
          <a:xfrm flipH="1">
            <a:off x="8507730" y="5269865"/>
            <a:ext cx="366395" cy="0"/>
          </a:xfrm>
          <a:prstGeom prst="straightConnector1">
            <a:avLst/>
          </a:prstGeom>
          <a:ln w="9525">
            <a:solidFill>
              <a:schemeClr val="bg1"/>
            </a:solidFill>
            <a:headEnd type="triangle" w="lg" len="med"/>
            <a:tailEnd type="none" w="med" len="med"/>
          </a:ln>
        </p:spPr>
        <p:style>
          <a:lnRef idx="1">
            <a:schemeClr val="accent1"/>
          </a:lnRef>
          <a:fillRef idx="0">
            <a:schemeClr val="accent1"/>
          </a:fillRef>
          <a:effectRef idx="0">
            <a:schemeClr val="accent1"/>
          </a:effectRef>
          <a:fontRef idx="minor">
            <a:schemeClr val="tx1"/>
          </a:fontRef>
        </p:style>
      </p:cxnSp>
      <p:cxnSp>
        <p:nvCxnSpPr>
          <p:cNvPr id="69" name="肘形连接符 68"/>
          <p:cNvCxnSpPr/>
          <p:nvPr/>
        </p:nvCxnSpPr>
        <p:spPr>
          <a:xfrm flipV="1">
            <a:off x="8213725" y="4618355"/>
            <a:ext cx="660400" cy="649605"/>
          </a:xfrm>
          <a:prstGeom prst="bentConnector3">
            <a:avLst>
              <a:gd name="adj1" fmla="val 50000"/>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2" name="肘形连接符 71"/>
          <p:cNvCxnSpPr/>
          <p:nvPr/>
        </p:nvCxnSpPr>
        <p:spPr>
          <a:xfrm flipV="1">
            <a:off x="9881870" y="4272915"/>
            <a:ext cx="508000" cy="344805"/>
          </a:xfrm>
          <a:prstGeom prst="bentConnector3">
            <a:avLst>
              <a:gd name="adj1" fmla="val 50000"/>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3" name="肘形连接符 72"/>
          <p:cNvCxnSpPr/>
          <p:nvPr/>
        </p:nvCxnSpPr>
        <p:spPr>
          <a:xfrm>
            <a:off x="9881870" y="4618355"/>
            <a:ext cx="508000" cy="323850"/>
          </a:xfrm>
          <a:prstGeom prst="bentConnector3">
            <a:avLst>
              <a:gd name="adj1" fmla="val 50125"/>
            </a:avLst>
          </a:prstGeom>
          <a:solidFill>
            <a:schemeClr val="bg1">
              <a:lumMod val="75000"/>
            </a:schemeClr>
          </a:solidFill>
          <a:ln w="12700" cmpd="sng">
            <a:solidFill>
              <a:schemeClr val="bg1"/>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5" name="肘形连接符 74"/>
          <p:cNvCxnSpPr>
            <a:endCxn id="43" idx="2"/>
          </p:cNvCxnSpPr>
          <p:nvPr/>
        </p:nvCxnSpPr>
        <p:spPr>
          <a:xfrm rot="5400000" flipV="1">
            <a:off x="8387715" y="2852420"/>
            <a:ext cx="645160" cy="330200"/>
          </a:xfrm>
          <a:prstGeom prst="bentConnector2">
            <a:avLst/>
          </a:prstGeom>
          <a:ln w="12700">
            <a:solidFill>
              <a:schemeClr val="bg1"/>
            </a:solidFill>
            <a:headEnd type="none"/>
            <a:tailEnd type="triangle" w="lg" len="med"/>
          </a:ln>
        </p:spPr>
        <p:style>
          <a:lnRef idx="1">
            <a:schemeClr val="accent1"/>
          </a:lnRef>
          <a:fillRef idx="0">
            <a:schemeClr val="accent1"/>
          </a:fillRef>
          <a:effectRef idx="0">
            <a:schemeClr val="accent1"/>
          </a:effectRef>
          <a:fontRef idx="minor">
            <a:schemeClr val="tx1"/>
          </a:fontRef>
        </p:style>
      </p:cxnSp>
      <p:cxnSp>
        <p:nvCxnSpPr>
          <p:cNvPr id="40" name="肘形连接符 39"/>
          <p:cNvCxnSpPr>
            <a:stCxn id="5" idx="0"/>
            <a:endCxn id="12" idx="1"/>
          </p:cNvCxnSpPr>
          <p:nvPr/>
        </p:nvCxnSpPr>
        <p:spPr>
          <a:xfrm flipV="1">
            <a:off x="8216900" y="2044700"/>
            <a:ext cx="660400" cy="649605"/>
          </a:xfrm>
          <a:prstGeom prst="bentConnector3">
            <a:avLst>
              <a:gd name="adj1" fmla="val 50000"/>
            </a:avLst>
          </a:prstGeom>
          <a:solidFill>
            <a:schemeClr val="bg1">
              <a:lumMod val="75000"/>
            </a:schemeClr>
          </a:solidFill>
          <a:ln w="12700" cmpd="sng">
            <a:solidFill>
              <a:srgbClr val="3264FF"/>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77" name="肘形连接符 76"/>
          <p:cNvCxnSpPr>
            <a:endCxn id="44" idx="2"/>
          </p:cNvCxnSpPr>
          <p:nvPr/>
        </p:nvCxnSpPr>
        <p:spPr>
          <a:xfrm rot="16200000">
            <a:off x="10089515" y="1737995"/>
            <a:ext cx="344170" cy="255905"/>
          </a:xfrm>
          <a:prstGeom prst="bentConnector2">
            <a:avLst/>
          </a:prstGeom>
          <a:ln w="12700">
            <a:solidFill>
              <a:schemeClr val="bg1"/>
            </a:solidFill>
            <a:tailEnd type="arrow"/>
          </a:ln>
        </p:spPr>
        <p:style>
          <a:lnRef idx="1">
            <a:schemeClr val="accent1"/>
          </a:lnRef>
          <a:fillRef idx="0">
            <a:schemeClr val="accent1"/>
          </a:fillRef>
          <a:effectRef idx="0">
            <a:schemeClr val="accent1"/>
          </a:effectRef>
          <a:fontRef idx="minor">
            <a:schemeClr val="tx1"/>
          </a:fontRef>
        </p:style>
      </p:cxnSp>
      <p:cxnSp>
        <p:nvCxnSpPr>
          <p:cNvPr id="70" name="肘形连接符 69"/>
          <p:cNvCxnSpPr>
            <a:endCxn id="8" idx="2"/>
          </p:cNvCxnSpPr>
          <p:nvPr/>
        </p:nvCxnSpPr>
        <p:spPr>
          <a:xfrm>
            <a:off x="9881870" y="2038985"/>
            <a:ext cx="508000" cy="323850"/>
          </a:xfrm>
          <a:prstGeom prst="bentConnector3">
            <a:avLst>
              <a:gd name="adj1" fmla="val 50125"/>
            </a:avLst>
          </a:prstGeom>
          <a:solidFill>
            <a:schemeClr val="bg1">
              <a:lumMod val="75000"/>
            </a:schemeClr>
          </a:solidFill>
          <a:ln w="12700" cmpd="sng">
            <a:solidFill>
              <a:srgbClr val="3264FF"/>
            </a:solidFill>
            <a:prstDash val="solid"/>
            <a:headEnd type="diamond"/>
            <a:tailEnd type="triangle" w="lg" len="med"/>
          </a:ln>
        </p:spPr>
        <p:style>
          <a:lnRef idx="1">
            <a:schemeClr val="accent1"/>
          </a:lnRef>
          <a:fillRef idx="0">
            <a:schemeClr val="accent1"/>
          </a:fillRef>
          <a:effectRef idx="0">
            <a:schemeClr val="accent1"/>
          </a:effectRef>
          <a:fontRef idx="minor">
            <a:schemeClr val="tx1"/>
          </a:fontRef>
        </p:style>
      </p:cxnSp>
    </p:spTree>
    <p:custDataLst>
      <p:tags r:id="rId1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6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07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07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07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1"/>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0"/>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6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5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6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7"/>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72"/>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73"/>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75"/>
                                        </p:tgtEl>
                                        <p:attrNameLst>
                                          <p:attrName>style.visibility</p:attrName>
                                        </p:attrNameLst>
                                      </p:cBhvr>
                                      <p:to>
                                        <p:strVal val="visible"/>
                                      </p:to>
                                    </p:set>
                                  </p:childTnLst>
                                </p:cTn>
                              </p:par>
                              <p:par>
                                <p:cTn id="63" presetID="1" presetClass="entr" presetSubtype="0" fill="hold" nodeType="withEffect">
                                  <p:stCondLst>
                                    <p:cond delay="0"/>
                                  </p:stCondLst>
                                  <p:childTnLst>
                                    <p:set>
                                      <p:cBhvr>
                                        <p:cTn id="64" dur="1" fill="hold">
                                          <p:stCondLst>
                                            <p:cond delay="0"/>
                                          </p:stCondLst>
                                        </p:cTn>
                                        <p:tgtEl>
                                          <p:spTgt spid="40"/>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7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nodeType="clickEffect">
                                  <p:stCondLst>
                                    <p:cond delay="0"/>
                                  </p:stCondLst>
                                  <p:childTnLst>
                                    <p:set>
                                      <p:cBhvr>
                                        <p:cTn id="8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2061" grpId="0"/>
      <p:bldP spid="2074" grpId="0"/>
      <p:bldP spid="2078" grpId="0"/>
      <p:bldP spid="2079" grpId="0"/>
      <p:bldP spid="4" grpId="0" animBg="1"/>
      <p:bldP spid="5" grpId="0" animBg="1"/>
      <p:bldP spid="7" grpId="0" animBg="1"/>
      <p:bldP spid="8" grpId="0" animBg="1"/>
      <p:bldP spid="41" grpId="0" animBg="1"/>
      <p:bldP spid="43" grpId="0" animBg="1"/>
      <p:bldP spid="44" grpId="0" animBg="1"/>
      <p:bldP spid="45" grpId="0" animBg="1"/>
      <p:bldP spid="46" grpId="0" animBg="1"/>
      <p:bldP spid="48" grpId="0" animBg="1"/>
      <p:bldP spid="49" grpId="0" animBg="1"/>
      <p:bldP spid="50" grpId="0" animBg="1"/>
      <p:bldP spid="51" grpId="0" animBg="1"/>
      <p:bldP spid="5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3" name="矩形 12"/>
          <p:cNvSpPr/>
          <p:nvPr/>
        </p:nvSpPr>
        <p:spPr>
          <a:xfrm>
            <a:off x="1778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grpSp>
      </p:grpSp>
      <p:sp>
        <p:nvSpPr>
          <p:cNvPr id="115" name="文本框 114"/>
          <p:cNvSpPr txBox="1"/>
          <p:nvPr/>
        </p:nvSpPr>
        <p:spPr>
          <a:xfrm>
            <a:off x="333375" y="331470"/>
            <a:ext cx="161036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数据存储</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175" name="剪去对角的矩形 174"/>
          <p:cNvSpPr/>
          <p:nvPr/>
        </p:nvSpPr>
        <p:spPr>
          <a:xfrm>
            <a:off x="6644640" y="1870075"/>
            <a:ext cx="2499360" cy="143510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77" name="剪去对角的矩形 176"/>
          <p:cNvSpPr/>
          <p:nvPr/>
        </p:nvSpPr>
        <p:spPr>
          <a:xfrm>
            <a:off x="7157720" y="1622425"/>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链上存储</a:t>
            </a:r>
            <a:endParaRPr lang="zh-CN" altLang="en-US"/>
          </a:p>
        </p:txBody>
      </p:sp>
      <p:sp>
        <p:nvSpPr>
          <p:cNvPr id="178" name="文本框 177"/>
          <p:cNvSpPr txBox="1"/>
          <p:nvPr/>
        </p:nvSpPr>
        <p:spPr>
          <a:xfrm>
            <a:off x="6929755" y="2362835"/>
            <a:ext cx="1179830" cy="414020"/>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密文上链</a:t>
            </a:r>
            <a:endParaRPr lang="zh-CN" altLang="en-US" sz="1400">
              <a:solidFill>
                <a:schemeClr val="bg1"/>
              </a:solidFill>
            </a:endParaRPr>
          </a:p>
        </p:txBody>
      </p:sp>
      <p:sp>
        <p:nvSpPr>
          <p:cNvPr id="9" name="剪去对角的矩形 8"/>
          <p:cNvSpPr/>
          <p:nvPr/>
        </p:nvSpPr>
        <p:spPr>
          <a:xfrm>
            <a:off x="6690995" y="4028440"/>
            <a:ext cx="2499360" cy="177673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0" name="剪去对角的矩形 9"/>
          <p:cNvSpPr/>
          <p:nvPr/>
        </p:nvSpPr>
        <p:spPr>
          <a:xfrm>
            <a:off x="7204075" y="3780790"/>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链下存储</a:t>
            </a:r>
            <a:endParaRPr lang="zh-CN" altLang="en-US"/>
          </a:p>
        </p:txBody>
      </p:sp>
      <p:sp>
        <p:nvSpPr>
          <p:cNvPr id="11" name="文本框 10"/>
          <p:cNvSpPr txBox="1"/>
          <p:nvPr/>
        </p:nvSpPr>
        <p:spPr>
          <a:xfrm>
            <a:off x="6929755" y="4521200"/>
            <a:ext cx="2169795" cy="73723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摘要上链</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rPr>
              <a:t>去中心化文件系统</a:t>
            </a:r>
            <a:endParaRPr lang="zh-CN" altLang="en-US" sz="1400">
              <a:solidFill>
                <a:schemeClr val="bg1"/>
              </a:solidFill>
            </a:endParaRPr>
          </a:p>
        </p:txBody>
      </p:sp>
      <p:sp>
        <p:nvSpPr>
          <p:cNvPr id="16" name="矩形 15"/>
          <p:cNvSpPr/>
          <p:nvPr/>
        </p:nvSpPr>
        <p:spPr>
          <a:xfrm>
            <a:off x="1861185" y="2593340"/>
            <a:ext cx="3138805" cy="19354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2" name="文本框 11"/>
          <p:cNvSpPr txBox="1"/>
          <p:nvPr/>
        </p:nvSpPr>
        <p:spPr>
          <a:xfrm>
            <a:off x="2094865" y="2774950"/>
            <a:ext cx="2475230" cy="1753235"/>
          </a:xfrm>
          <a:prstGeom prst="rect">
            <a:avLst/>
          </a:prstGeom>
          <a:noFill/>
        </p:spPr>
        <p:txBody>
          <a:bodyPr wrap="none" rtlCol="0">
            <a:spAutoFit/>
          </a:bodyPr>
          <a:p>
            <a:pPr algn="l">
              <a:lnSpc>
                <a:spcPct val="150000"/>
              </a:lnSpc>
            </a:pPr>
            <a:r>
              <a:rPr lang="zh-CN" altLang="en-US" sz="1600">
                <a:solidFill>
                  <a:srgbClr val="31ECC3"/>
                </a:solidFill>
                <a:sym typeface="+mn-ea"/>
              </a:rPr>
              <a:t>数据存储要求：</a:t>
            </a:r>
            <a:endParaRPr lang="zh-CN" altLang="en-US" sz="1600">
              <a:solidFill>
                <a:srgbClr val="31ECC3"/>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机密性（</a:t>
            </a:r>
            <a:r>
              <a:rPr lang="en-US" altLang="zh-CN" sz="1400">
                <a:solidFill>
                  <a:schemeClr val="bg1"/>
                </a:solidFill>
                <a:sym typeface="+mn-ea"/>
              </a:rPr>
              <a:t>C</a:t>
            </a:r>
            <a:r>
              <a:rPr lang="zh-CN" altLang="en-US" sz="1400">
                <a:solidFill>
                  <a:schemeClr val="bg1"/>
                </a:solidFill>
                <a:sym typeface="+mn-ea"/>
              </a:rPr>
              <a:t>onfidentiality）</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完整性（</a:t>
            </a:r>
            <a:r>
              <a:rPr lang="en-US" altLang="zh-CN" sz="1400">
                <a:solidFill>
                  <a:schemeClr val="bg1"/>
                </a:solidFill>
                <a:sym typeface="+mn-ea"/>
              </a:rPr>
              <a:t>I</a:t>
            </a:r>
            <a:r>
              <a:rPr lang="zh-CN" altLang="en-US" sz="1400">
                <a:solidFill>
                  <a:schemeClr val="bg1"/>
                </a:solidFill>
                <a:sym typeface="+mn-ea"/>
              </a:rPr>
              <a:t>ntegrity）</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可用性（</a:t>
            </a:r>
            <a:r>
              <a:rPr lang="en-US" altLang="zh-CN" sz="1400">
                <a:solidFill>
                  <a:schemeClr val="bg1"/>
                </a:solidFill>
                <a:sym typeface="+mn-ea"/>
              </a:rPr>
              <a:t>A</a:t>
            </a:r>
            <a:r>
              <a:rPr lang="zh-CN" altLang="en-US" sz="1400">
                <a:solidFill>
                  <a:schemeClr val="bg1"/>
                </a:solidFill>
                <a:sym typeface="+mn-ea"/>
              </a:rPr>
              <a:t>vailability）</a:t>
            </a:r>
            <a:endParaRPr lang="zh-CN" altLang="en-US" sz="1400">
              <a:solidFill>
                <a:schemeClr val="bg1"/>
              </a:solidFill>
            </a:endParaRPr>
          </a:p>
          <a:p>
            <a:pPr>
              <a:lnSpc>
                <a:spcPct val="150000"/>
              </a:lnSpc>
            </a:pPr>
            <a:endParaRPr lang="zh-CN" altLang="en-US" sz="14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0" nodeType="clickEffect">
                                  <p:stCondLst>
                                    <p:cond delay="0"/>
                                  </p:stCondLst>
                                  <p:childTnLst>
                                    <p:set>
                                      <p:cBhvr>
                                        <p:cTn id="17" dur="1" fill="hold">
                                          <p:stCondLst>
                                            <p:cond delay="0"/>
                                          </p:stCondLst>
                                        </p:cTn>
                                        <p:tgtEl>
                                          <p:spTgt spid="177"/>
                                        </p:tgtEl>
                                        <p:attrNameLst>
                                          <p:attrName>style.visibility</p:attrName>
                                        </p:attrNameLst>
                                      </p:cBhvr>
                                      <p:to>
                                        <p:strVal val="visible"/>
                                      </p:to>
                                    </p:set>
                                  </p:childTnLst>
                                </p:cTn>
                              </p:par>
                              <p:par>
                                <p:cTn id="18" presetID="1" presetClass="entr" presetSubtype="0" fill="hold" grpId="0" nodeType="withEffect">
                                  <p:stCondLst>
                                    <p:cond delay="0"/>
                                  </p:stCondLst>
                                  <p:childTnLst>
                                    <p:set>
                                      <p:cBhvr>
                                        <p:cTn id="19" dur="1" fill="hold">
                                          <p:stCondLst>
                                            <p:cond delay="0"/>
                                          </p:stCondLst>
                                        </p:cTn>
                                        <p:tgtEl>
                                          <p:spTgt spid="178"/>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7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10"/>
                                        </p:tgtEl>
                                        <p:attrNameLst>
                                          <p:attrName>style.visibility</p:attrName>
                                        </p:attrNameLst>
                                      </p:cBhvr>
                                      <p:to>
                                        <p:strVal val="visible"/>
                                      </p:to>
                                    </p:set>
                                  </p:childTnLst>
                                </p:cTn>
                              </p:par>
                              <p:par>
                                <p:cTn id="26" presetID="1" presetClass="entr" presetSubtype="0" fill="hold" grpId="0" nodeType="withEffect">
                                  <p:stCondLst>
                                    <p:cond delay="0"/>
                                  </p:stCondLst>
                                  <p:childTnLst>
                                    <p:set>
                                      <p:cBhvr>
                                        <p:cTn id="27" dur="1" fill="hold">
                                          <p:stCondLst>
                                            <p:cond delay="0"/>
                                          </p:stCondLst>
                                        </p:cTn>
                                        <p:tgtEl>
                                          <p:spTgt spid="9"/>
                                        </p:tgtEl>
                                        <p:attrNameLst>
                                          <p:attrName>style.visibility</p:attrName>
                                        </p:attrNameLst>
                                      </p:cBhvr>
                                      <p:to>
                                        <p:strVal val="visible"/>
                                      </p:to>
                                    </p:set>
                                  </p:childTnLst>
                                </p:cTn>
                              </p:par>
                              <p:par>
                                <p:cTn id="28" presetID="1" presetClass="entr" presetSubtype="0"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6" grpId="0" animBg="1"/>
      <p:bldP spid="12" grpId="0"/>
      <p:bldP spid="177" grpId="0" animBg="1"/>
      <p:bldP spid="178" grpId="0"/>
      <p:bldP spid="175" grpId="0" animBg="1"/>
      <p:bldP spid="10" grpId="0" animBg="1"/>
      <p:bldP spid="9" grpId="0" animBg="1"/>
      <p:bldP spid="11"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3175"/>
            <a:ext cx="12207875" cy="6858000"/>
          </a:xfrm>
          <a:prstGeom prst="rect">
            <a:avLst/>
          </a:prstGeom>
        </p:spPr>
      </p:pic>
      <p:sp>
        <p:nvSpPr>
          <p:cNvPr id="42" name="矩形 41"/>
          <p:cNvSpPr/>
          <p:nvPr/>
        </p:nvSpPr>
        <p:spPr>
          <a:xfrm>
            <a:off x="1587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6" name="矩形 15"/>
          <p:cNvSpPr/>
          <p:nvPr/>
        </p:nvSpPr>
        <p:spPr>
          <a:xfrm>
            <a:off x="5932170" y="500951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9" name="矩形 8"/>
          <p:cNvSpPr/>
          <p:nvPr/>
        </p:nvSpPr>
        <p:spPr>
          <a:xfrm>
            <a:off x="1969770" y="129349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7" name="矩形 6"/>
          <p:cNvSpPr/>
          <p:nvPr/>
        </p:nvSpPr>
        <p:spPr>
          <a:xfrm>
            <a:off x="5932805" y="1285240"/>
            <a:ext cx="149733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6" name="右箭头 5"/>
          <p:cNvSpPr/>
          <p:nvPr/>
        </p:nvSpPr>
        <p:spPr>
          <a:xfrm>
            <a:off x="706755" y="2205990"/>
            <a:ext cx="8336280" cy="2914650"/>
          </a:xfrm>
          <a:prstGeom prst="rightArrow">
            <a:avLst>
              <a:gd name="adj1" fmla="val 66359"/>
              <a:gd name="adj2" fmla="val 48235"/>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23" name="六边形 22"/>
          <p:cNvSpPr>
            <a:spLocks noChangeAspect="1"/>
          </p:cNvSpPr>
          <p:nvPr/>
        </p:nvSpPr>
        <p:spPr>
          <a:xfrm rot="5400000">
            <a:off x="686118" y="5022862"/>
            <a:ext cx="682625" cy="589892"/>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 name="六边形 18"/>
          <p:cNvSpPr>
            <a:spLocks noChangeAspect="1"/>
          </p:cNvSpPr>
          <p:nvPr/>
        </p:nvSpPr>
        <p:spPr>
          <a:xfrm rot="5400000">
            <a:off x="686118" y="1646567"/>
            <a:ext cx="682625" cy="589892"/>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316230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链上</a:t>
            </a:r>
            <a:r>
              <a:rPr lang="zh-CN" sz="2600" i="1" dirty="0">
                <a:solidFill>
                  <a:schemeClr val="bg1"/>
                </a:solidFill>
                <a:latin typeface="汉仪雅酷黑简" panose="00020600040101010101" charset="-122"/>
                <a:ea typeface="汉仪雅酷黑简" panose="00020600040101010101" charset="-122"/>
                <a:sym typeface="+mn-ea"/>
              </a:rPr>
              <a:t>存储，密文上链</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4" name="矩形 3"/>
          <p:cNvSpPr/>
          <p:nvPr/>
        </p:nvSpPr>
        <p:spPr>
          <a:xfrm>
            <a:off x="1971675" y="1376045"/>
            <a:ext cx="1388110" cy="99060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t>数据对称加密</a:t>
            </a:r>
            <a:endParaRPr lang="zh-CN" altLang="en-US" sz="1200"/>
          </a:p>
          <a:p>
            <a:pPr algn="ctr">
              <a:lnSpc>
                <a:spcPct val="150000"/>
              </a:lnSpc>
            </a:pPr>
            <a:r>
              <a:rPr lang="zh-CN" altLang="en-US" sz="1200"/>
              <a:t>密文上链</a:t>
            </a:r>
            <a:endParaRPr lang="zh-CN" altLang="en-US" sz="1200"/>
          </a:p>
          <a:p>
            <a:pPr algn="ctr">
              <a:lnSpc>
                <a:spcPct val="150000"/>
              </a:lnSpc>
            </a:pPr>
            <a:r>
              <a:rPr lang="zh-CN" altLang="en-US" sz="1200"/>
              <a:t>密钥本地保存</a:t>
            </a:r>
            <a:endParaRPr lang="zh-CN" altLang="en-US" sz="1200"/>
          </a:p>
        </p:txBody>
      </p:sp>
      <p:sp>
        <p:nvSpPr>
          <p:cNvPr id="5" name="剪去对角的矩形 4"/>
          <p:cNvSpPr/>
          <p:nvPr/>
        </p:nvSpPr>
        <p:spPr>
          <a:xfrm>
            <a:off x="1995805" y="285496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rPr>
              <a:t>数据</a:t>
            </a:r>
            <a:r>
              <a:rPr lang="en-US" altLang="zh-CN" sz="1000">
                <a:solidFill>
                  <a:schemeClr val="bg1"/>
                </a:solidFill>
              </a:rPr>
              <a:t>:[</a:t>
            </a:r>
            <a:endParaRPr lang="en-US" altLang="zh-CN" sz="1000">
              <a:solidFill>
                <a:schemeClr val="bg1"/>
              </a:solidFill>
            </a:endParaRPr>
          </a:p>
          <a:p>
            <a:pPr algn="l">
              <a:lnSpc>
                <a:spcPct val="150000"/>
              </a:lnSpc>
            </a:pPr>
            <a:r>
              <a:rPr lang="en-US" altLang="zh-CN" sz="1000">
                <a:solidFill>
                  <a:schemeClr val="bg1"/>
                </a:solidFill>
              </a:rPr>
              <a:t>  {c1:xxx}</a:t>
            </a:r>
            <a:endParaRPr lang="en-US" altLang="zh-CN" sz="1000">
              <a:solidFill>
                <a:schemeClr val="bg1"/>
              </a:solidFill>
            </a:endParaRPr>
          </a:p>
          <a:p>
            <a:pPr algn="l">
              <a:lnSpc>
                <a:spcPct val="150000"/>
              </a:lnSpc>
            </a:pPr>
            <a:r>
              <a:rPr lang="en-US" altLang="zh-CN" sz="1000">
                <a:solidFill>
                  <a:schemeClr val="bg1"/>
                </a:solidFill>
              </a:rPr>
              <a:t>  {c2:xxxx}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lnSpc>
                <a:spcPct val="150000"/>
              </a:lnSpc>
            </a:pPr>
            <a:r>
              <a:rPr lang="en-US" altLang="zh-CN" sz="1000">
                <a:solidFill>
                  <a:schemeClr val="bg1"/>
                </a:solidFill>
              </a:rPr>
              <a:t>]</a:t>
            </a:r>
            <a:endParaRPr lang="en-US" altLang="zh-CN" sz="1000">
              <a:solidFill>
                <a:schemeClr val="bg1"/>
              </a:solidFill>
            </a:endParaRPr>
          </a:p>
        </p:txBody>
      </p:sp>
      <p:sp>
        <p:nvSpPr>
          <p:cNvPr id="8" name="文本框 7"/>
          <p:cNvSpPr txBox="1"/>
          <p:nvPr/>
        </p:nvSpPr>
        <p:spPr>
          <a:xfrm>
            <a:off x="707390" y="1711325"/>
            <a:ext cx="640080" cy="460375"/>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p:txBody>
      </p:sp>
      <p:sp>
        <p:nvSpPr>
          <p:cNvPr id="10" name="文本框 9"/>
          <p:cNvSpPr txBox="1"/>
          <p:nvPr/>
        </p:nvSpPr>
        <p:spPr>
          <a:xfrm>
            <a:off x="707390" y="5120640"/>
            <a:ext cx="640080" cy="460375"/>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p:txBody>
      </p:sp>
      <p:sp>
        <p:nvSpPr>
          <p:cNvPr id="12" name="剪去对角的矩形 11"/>
          <p:cNvSpPr/>
          <p:nvPr/>
        </p:nvSpPr>
        <p:spPr>
          <a:xfrm>
            <a:off x="3854450" y="285496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rPr>
              <a:t>:[</a:t>
            </a:r>
            <a:endParaRPr lang="en-US" altLang="zh-CN" sz="1000">
              <a:solidFill>
                <a:schemeClr val="bg1"/>
              </a:solidFill>
            </a:endParaRPr>
          </a:p>
          <a:p>
            <a:pPr algn="l">
              <a:lnSpc>
                <a:spcPct val="150000"/>
              </a:lnSpc>
            </a:pPr>
            <a:r>
              <a:rPr lang="en-US" altLang="zh-CN" sz="1000">
                <a:solidFill>
                  <a:schemeClr val="bg1"/>
                </a:solidFill>
              </a:rPr>
              <a:t>  {c1:xxx</a:t>
            </a:r>
            <a:endParaRPr lang="en-US" altLang="zh-CN" sz="1000">
              <a:solidFill>
                <a:schemeClr val="bg1"/>
              </a:solidFill>
            </a:endParaRPr>
          </a:p>
          <a:p>
            <a:pPr algn="l">
              <a:lnSpc>
                <a:spcPct val="150000"/>
              </a:lnSpc>
            </a:pPr>
            <a:r>
              <a:rPr lang="en-US" altLang="zh-CN" sz="1000">
                <a:solidFill>
                  <a:schemeClr val="bg1"/>
                </a:solidFill>
              </a:rPr>
              <a:t>   sessions:[</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请求</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交易</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lnSpc>
                <a:spcPct val="150000"/>
              </a:lnSpc>
            </a:pPr>
            <a:r>
              <a:rPr lang="en-US" altLang="zh-CN" sz="1000">
                <a:solidFill>
                  <a:schemeClr val="bg1"/>
                </a:solidFill>
              </a:rPr>
              <a:t>]</a:t>
            </a:r>
            <a:endParaRPr lang="en-US" altLang="zh-CN" sz="1000">
              <a:solidFill>
                <a:schemeClr val="bg1"/>
              </a:solidFill>
            </a:endParaRPr>
          </a:p>
        </p:txBody>
      </p:sp>
      <p:sp>
        <p:nvSpPr>
          <p:cNvPr id="22" name="文本框 21"/>
          <p:cNvSpPr txBox="1"/>
          <p:nvPr/>
        </p:nvSpPr>
        <p:spPr>
          <a:xfrm>
            <a:off x="9044305" y="2377440"/>
            <a:ext cx="2732405" cy="2353310"/>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rPr>
              <a:t>只适用于数据内容较小的场景，密文内容需小于区块有效承载数据量；</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rPr>
              <a:t>成本较高，并存在一定的浪费。如果某条数据没有请求方，则在链上存储的密文便造成了存储资源的浪费。</a:t>
            </a:r>
            <a:endParaRPr lang="zh-CN" altLang="en-US" sz="1400">
              <a:solidFill>
                <a:schemeClr val="bg1"/>
              </a:solidFill>
            </a:endParaRPr>
          </a:p>
        </p:txBody>
      </p:sp>
      <p:sp>
        <p:nvSpPr>
          <p:cNvPr id="25" name="六边形 24"/>
          <p:cNvSpPr>
            <a:spLocks noChangeAspect="1"/>
          </p:cNvSpPr>
          <p:nvPr/>
        </p:nvSpPr>
        <p:spPr>
          <a:xfrm rot="5400000">
            <a:off x="2526901" y="117031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2524443" y="1153160"/>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
        <p:nvSpPr>
          <p:cNvPr id="27" name="矩形 26"/>
          <p:cNvSpPr/>
          <p:nvPr/>
        </p:nvSpPr>
        <p:spPr>
          <a:xfrm>
            <a:off x="3842385" y="500951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请求数据</a:t>
            </a:r>
            <a:endParaRPr lang="zh-CN" altLang="en-US" sz="1200"/>
          </a:p>
          <a:p>
            <a:pPr algn="ctr">
              <a:lnSpc>
                <a:spcPct val="150000"/>
              </a:lnSpc>
            </a:pPr>
            <a:r>
              <a:rPr lang="zh-CN" altLang="en-US" sz="1200">
                <a:sym typeface="+mn-ea"/>
              </a:rPr>
              <a:t>发生交易</a:t>
            </a:r>
            <a:endParaRPr lang="zh-CN" altLang="en-US" sz="1200"/>
          </a:p>
        </p:txBody>
      </p:sp>
      <p:sp>
        <p:nvSpPr>
          <p:cNvPr id="28" name="六边形 27"/>
          <p:cNvSpPr>
            <a:spLocks noChangeAspect="1"/>
          </p:cNvSpPr>
          <p:nvPr/>
        </p:nvSpPr>
        <p:spPr>
          <a:xfrm rot="5400000">
            <a:off x="4391896" y="489077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4395153" y="487172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31" name="矩形 30"/>
          <p:cNvSpPr/>
          <p:nvPr/>
        </p:nvSpPr>
        <p:spPr>
          <a:xfrm>
            <a:off x="5931535" y="5008245"/>
            <a:ext cx="1388110" cy="104394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解密获取</a:t>
            </a:r>
            <a:r>
              <a:rPr lang="zh-CN" altLang="en-US" sz="1200">
                <a:sym typeface="+mn-ea"/>
              </a:rPr>
              <a:t>密钥</a:t>
            </a:r>
            <a:endParaRPr lang="zh-CN" altLang="en-US" sz="1200">
              <a:sym typeface="+mn-ea"/>
            </a:endParaRPr>
          </a:p>
          <a:p>
            <a:pPr algn="ctr">
              <a:lnSpc>
                <a:spcPct val="150000"/>
              </a:lnSpc>
            </a:pPr>
            <a:r>
              <a:rPr lang="zh-CN" altLang="en-US" sz="1200">
                <a:sym typeface="+mn-ea"/>
              </a:rPr>
              <a:t>解密获取数据</a:t>
            </a:r>
            <a:endParaRPr lang="zh-CN" altLang="en-US" sz="1200"/>
          </a:p>
        </p:txBody>
      </p:sp>
      <p:sp>
        <p:nvSpPr>
          <p:cNvPr id="32" name="六边形 31"/>
          <p:cNvSpPr>
            <a:spLocks noChangeAspect="1"/>
          </p:cNvSpPr>
          <p:nvPr/>
        </p:nvSpPr>
        <p:spPr>
          <a:xfrm rot="5400000">
            <a:off x="6486761" y="48895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33"/>
          <p:cNvSpPr txBox="1"/>
          <p:nvPr/>
        </p:nvSpPr>
        <p:spPr>
          <a:xfrm>
            <a:off x="6490018" y="487045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sp>
        <p:nvSpPr>
          <p:cNvPr id="35" name="矩形 34"/>
          <p:cNvSpPr/>
          <p:nvPr/>
        </p:nvSpPr>
        <p:spPr>
          <a:xfrm>
            <a:off x="5938520" y="1287145"/>
            <a:ext cx="1491615" cy="100012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sym typeface="+mn-ea"/>
            </a:endParaRPr>
          </a:p>
          <a:p>
            <a:pPr algn="ctr">
              <a:lnSpc>
                <a:spcPct val="150000"/>
              </a:lnSpc>
            </a:pPr>
            <a:r>
              <a:rPr lang="zh-CN" altLang="en-US" sz="1200">
                <a:sym typeface="+mn-ea"/>
              </a:rPr>
              <a:t>完成交易</a:t>
            </a:r>
            <a:endParaRPr lang="zh-CN" altLang="en-US" sz="1200">
              <a:sym typeface="+mn-ea"/>
            </a:endParaRPr>
          </a:p>
          <a:p>
            <a:pPr algn="ctr">
              <a:lnSpc>
                <a:spcPct val="150000"/>
              </a:lnSpc>
            </a:pPr>
            <a:r>
              <a:rPr lang="zh-CN" altLang="en-US" sz="1200"/>
              <a:t>加密上传</a:t>
            </a:r>
            <a:r>
              <a:rPr lang="zh-CN" altLang="en-US" sz="1200"/>
              <a:t>密钥</a:t>
            </a:r>
            <a:endParaRPr lang="zh-CN" altLang="en-US" sz="1200"/>
          </a:p>
        </p:txBody>
      </p:sp>
      <p:sp>
        <p:nvSpPr>
          <p:cNvPr id="36" name="六边形 35"/>
          <p:cNvSpPr>
            <a:spLocks noChangeAspect="1"/>
          </p:cNvSpPr>
          <p:nvPr/>
        </p:nvSpPr>
        <p:spPr>
          <a:xfrm rot="5400000">
            <a:off x="6493746" y="11684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497003" y="114935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H="1" flipV="1">
            <a:off x="2674620" y="2385695"/>
            <a:ext cx="3175" cy="46926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a:stCxn id="14" idx="3"/>
          </p:cNvCxnSpPr>
          <p:nvPr/>
        </p:nvCxnSpPr>
        <p:spPr>
          <a:xfrm flipV="1">
            <a:off x="6623685" y="2362835"/>
            <a:ext cx="7620" cy="49339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0" name="直接箭头连接符 39"/>
          <p:cNvCxnSpPr>
            <a:endCxn id="34" idx="0"/>
          </p:cNvCxnSpPr>
          <p:nvPr/>
        </p:nvCxnSpPr>
        <p:spPr>
          <a:xfrm flipH="1">
            <a:off x="6623685" y="4372610"/>
            <a:ext cx="5080" cy="49784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p:nvPr/>
        </p:nvCxnSpPr>
        <p:spPr>
          <a:xfrm flipH="1">
            <a:off x="4526280" y="4372610"/>
            <a:ext cx="5080" cy="49784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55" name="文本框 54"/>
          <p:cNvSpPr txBox="1"/>
          <p:nvPr/>
        </p:nvSpPr>
        <p:spPr>
          <a:xfrm>
            <a:off x="889635" y="3416300"/>
            <a:ext cx="868680" cy="368300"/>
          </a:xfrm>
          <a:prstGeom prst="rect">
            <a:avLst/>
          </a:prstGeom>
          <a:noFill/>
        </p:spPr>
        <p:txBody>
          <a:bodyPr wrap="none" rtlCol="0" anchor="t">
            <a:spAutoFit/>
          </a:bodyPr>
          <a:p>
            <a:pPr algn="dist">
              <a:lnSpc>
                <a:spcPct val="100000"/>
              </a:lnSpc>
            </a:pPr>
            <a:r>
              <a:rPr lang="zh-CN" altLang="en-US" b="1">
                <a:solidFill>
                  <a:schemeClr val="bg1"/>
                </a:solidFill>
                <a:sym typeface="+mn-ea"/>
              </a:rPr>
              <a:t>区块链</a:t>
            </a:r>
            <a:endParaRPr lang="zh-CN" altLang="en-US"/>
          </a:p>
        </p:txBody>
      </p:sp>
      <p:sp>
        <p:nvSpPr>
          <p:cNvPr id="14" name="剪去对角的矩形 13"/>
          <p:cNvSpPr/>
          <p:nvPr/>
        </p:nvSpPr>
        <p:spPr>
          <a:xfrm>
            <a:off x="5941695" y="2856230"/>
            <a:ext cx="1363980" cy="162496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rPr>
              <a:t>c1:xxx</a:t>
            </a:r>
            <a:endParaRPr lang="en-US" altLang="zh-CN" sz="1000">
              <a:solidFill>
                <a:schemeClr val="bg1"/>
              </a:solidFill>
            </a:endParaRPr>
          </a:p>
          <a:p>
            <a:pPr algn="l">
              <a:lnSpc>
                <a:spcPct val="150000"/>
              </a:lnSpc>
            </a:pPr>
            <a:r>
              <a:rPr lang="en-US" altLang="zh-CN" sz="1000">
                <a:solidFill>
                  <a:schemeClr val="bg1"/>
                </a:solidFill>
              </a:rPr>
              <a:t>   sessions:[</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请求</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交易</a:t>
            </a:r>
            <a:r>
              <a:rPr lang="en-US" altLang="zh-CN" sz="1000">
                <a:solidFill>
                  <a:schemeClr val="bg1"/>
                </a:solidFill>
              </a:rPr>
              <a:t>:xxx</a:t>
            </a:r>
            <a:endParaRPr lang="en-US" altLang="zh-CN" sz="1000">
              <a:solidFill>
                <a:schemeClr val="bg1"/>
              </a:solidFill>
            </a:endParaRPr>
          </a:p>
          <a:p>
            <a:pPr algn="l">
              <a:lnSpc>
                <a:spcPct val="150000"/>
              </a:lnSpc>
            </a:pPr>
            <a:r>
              <a:rPr lang="en-US" altLang="zh-CN" sz="1000">
                <a:solidFill>
                  <a:schemeClr val="bg1"/>
                </a:solidFill>
              </a:rPr>
              <a:t>     </a:t>
            </a:r>
            <a:r>
              <a:rPr lang="zh-CN" altLang="en-US" sz="1000">
                <a:solidFill>
                  <a:schemeClr val="bg1"/>
                </a:solidFill>
              </a:rPr>
              <a:t>密钥</a:t>
            </a:r>
            <a:r>
              <a:rPr lang="en-US" altLang="zh-CN" sz="1000">
                <a:solidFill>
                  <a:schemeClr val="bg1"/>
                </a:solidFill>
              </a:rPr>
              <a:t>:xxxxx</a:t>
            </a:r>
            <a:endParaRPr lang="en-US" altLang="zh-CN" sz="1000">
              <a:solidFill>
                <a:schemeClr val="bg1"/>
              </a:solidFill>
            </a:endParaRPr>
          </a:p>
          <a:p>
            <a:pPr algn="l">
              <a:lnSpc>
                <a:spcPct val="150000"/>
              </a:lnSpc>
            </a:pPr>
            <a:r>
              <a:rPr lang="en-US" altLang="zh-CN" sz="1000">
                <a:solidFill>
                  <a:schemeClr val="bg1"/>
                </a:solidFill>
              </a:rPr>
              <a:t>  ]</a:t>
            </a:r>
            <a:endParaRPr lang="en-US" altLang="zh-CN" sz="1000">
              <a:solidFill>
                <a:schemeClr val="bg1"/>
              </a:solidFill>
            </a:endParaRPr>
          </a:p>
          <a:p>
            <a:pPr algn="l"/>
            <a:endParaRPr lang="en-US" altLang="zh-CN" sz="10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23"/>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9"/>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7"/>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35"/>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7"/>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38"/>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14"/>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40"/>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4"/>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3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16"/>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P spid="6" grpId="0" animBg="1"/>
      <p:bldP spid="55" grpId="0"/>
      <p:bldP spid="8" grpId="0"/>
      <p:bldP spid="19" grpId="0" animBg="1"/>
      <p:bldP spid="10" grpId="0"/>
      <p:bldP spid="23" grpId="0" animBg="1"/>
      <p:bldP spid="26" grpId="0"/>
      <p:bldP spid="4" grpId="0" animBg="1"/>
      <p:bldP spid="9" grpId="0" animBg="1"/>
      <p:bldP spid="5" grpId="0" animBg="1"/>
      <p:bldP spid="29" grpId="0"/>
      <p:bldP spid="27" grpId="0" animBg="1"/>
      <p:bldP spid="12" grpId="0" animBg="1"/>
      <p:bldP spid="37" grpId="0"/>
      <p:bldP spid="35" grpId="0" bldLvl="0" animBg="1"/>
      <p:bldP spid="7" grpId="0" bldLvl="0" animBg="1"/>
      <p:bldP spid="14" grpId="0" animBg="1"/>
      <p:bldP spid="34" grpId="0"/>
      <p:bldP spid="31" grpId="0" animBg="1"/>
      <p:bldP spid="1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0"/>
            <a:ext cx="12207875" cy="6858000"/>
          </a:xfrm>
          <a:prstGeom prst="rect">
            <a:avLst/>
          </a:prstGeom>
        </p:spPr>
      </p:pic>
      <p:sp>
        <p:nvSpPr>
          <p:cNvPr id="59" name="矩形 58"/>
          <p:cNvSpPr/>
          <p:nvPr/>
        </p:nvSpPr>
        <p:spPr>
          <a:xfrm>
            <a:off x="1587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 name="矩形 9"/>
          <p:cNvSpPr/>
          <p:nvPr/>
        </p:nvSpPr>
        <p:spPr>
          <a:xfrm>
            <a:off x="1966595" y="132842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p:txBody>
      </p:sp>
      <p:sp>
        <p:nvSpPr>
          <p:cNvPr id="16" name="矩形 15"/>
          <p:cNvSpPr/>
          <p:nvPr/>
        </p:nvSpPr>
        <p:spPr>
          <a:xfrm>
            <a:off x="3823335" y="528764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7" name="矩形 16"/>
          <p:cNvSpPr/>
          <p:nvPr/>
        </p:nvSpPr>
        <p:spPr>
          <a:xfrm>
            <a:off x="5918200" y="5286375"/>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8" name="矩形 17"/>
          <p:cNvSpPr/>
          <p:nvPr/>
        </p:nvSpPr>
        <p:spPr>
          <a:xfrm>
            <a:off x="5693410" y="1127760"/>
            <a:ext cx="2200275" cy="127381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9" name="六边形 18"/>
          <p:cNvSpPr>
            <a:spLocks noChangeAspect="1"/>
          </p:cNvSpPr>
          <p:nvPr/>
        </p:nvSpPr>
        <p:spPr>
          <a:xfrm rot="5400000">
            <a:off x="625793" y="157702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154749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摘要</a:t>
            </a:r>
            <a:r>
              <a:rPr lang="zh-CN" sz="2600" i="1" dirty="0">
                <a:solidFill>
                  <a:schemeClr val="bg1"/>
                </a:solidFill>
                <a:latin typeface="汉仪雅酷黑简" panose="00020600040101010101" charset="-122"/>
                <a:ea typeface="汉仪雅酷黑简" panose="00020600040101010101" charset="-122"/>
                <a:sym typeface="+mn-ea"/>
              </a:rPr>
              <a:t>上链</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2" name="右箭头 1"/>
          <p:cNvSpPr/>
          <p:nvPr/>
        </p:nvSpPr>
        <p:spPr>
          <a:xfrm>
            <a:off x="707390" y="1942465"/>
            <a:ext cx="8602980" cy="3760470"/>
          </a:xfrm>
          <a:prstGeom prst="rightArrow">
            <a:avLst>
              <a:gd name="adj1" fmla="val 66359"/>
              <a:gd name="adj2" fmla="val 33569"/>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4" name="矩形 3"/>
          <p:cNvSpPr/>
          <p:nvPr/>
        </p:nvSpPr>
        <p:spPr>
          <a:xfrm>
            <a:off x="1971675" y="1332230"/>
            <a:ext cx="1388110" cy="102235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zh-CN" altLang="en-US" sz="1200">
                <a:sym typeface="+mn-ea"/>
              </a:rPr>
              <a:t>数据</a:t>
            </a:r>
            <a:r>
              <a:rPr lang="en-US" altLang="zh-CN" sz="1200">
                <a:sym typeface="+mn-ea"/>
              </a:rPr>
              <a:t>d</a:t>
            </a:r>
            <a:r>
              <a:rPr lang="zh-CN" altLang="en-US" sz="1200">
                <a:sym typeface="+mn-ea"/>
              </a:rPr>
              <a:t>的摘要上链</a:t>
            </a:r>
            <a:endParaRPr lang="zh-CN" altLang="en-US" sz="1200"/>
          </a:p>
        </p:txBody>
      </p:sp>
      <p:sp>
        <p:nvSpPr>
          <p:cNvPr id="5" name="剪去对角的矩形 4"/>
          <p:cNvSpPr/>
          <p:nvPr/>
        </p:nvSpPr>
        <p:spPr>
          <a:xfrm>
            <a:off x="2009775" y="2731770"/>
            <a:ext cx="1363980"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a:t>
            </a:r>
            <a:endParaRPr lang="en-US" altLang="zh-CN" sz="1000">
              <a:solidFill>
                <a:schemeClr val="bg1"/>
              </a:solidFill>
              <a:sym typeface="+mn-ea"/>
            </a:endParaRPr>
          </a:p>
        </p:txBody>
      </p:sp>
      <p:sp>
        <p:nvSpPr>
          <p:cNvPr id="8" name="文本框 7"/>
          <p:cNvSpPr txBox="1"/>
          <p:nvPr/>
        </p:nvSpPr>
        <p:spPr>
          <a:xfrm>
            <a:off x="755015" y="164274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O</a:t>
            </a:r>
            <a:r>
              <a:rPr lang="zh-CN" altLang="en-US" sz="1200">
                <a:solidFill>
                  <a:schemeClr val="bg1"/>
                </a:solidFill>
                <a:sym typeface="+mn-ea"/>
              </a:rPr>
              <a:t>）</a:t>
            </a:r>
            <a:endParaRPr lang="zh-CN" altLang="en-US" sz="1200">
              <a:solidFill>
                <a:schemeClr val="bg1"/>
              </a:solidFill>
            </a:endParaRPr>
          </a:p>
        </p:txBody>
      </p:sp>
      <p:sp>
        <p:nvSpPr>
          <p:cNvPr id="12" name="剪去对角的矩形 11"/>
          <p:cNvSpPr/>
          <p:nvPr/>
        </p:nvSpPr>
        <p:spPr>
          <a:xfrm>
            <a:off x="3854450" y="2731770"/>
            <a:ext cx="1363980"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 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a:t>
            </a:r>
            <a:endParaRPr lang="en-US" altLang="zh-CN" sz="1000">
              <a:solidFill>
                <a:schemeClr val="bg1"/>
              </a:solidFill>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14" name="剪去对角的矩形 13"/>
          <p:cNvSpPr/>
          <p:nvPr/>
        </p:nvSpPr>
        <p:spPr>
          <a:xfrm>
            <a:off x="5705475" y="2731770"/>
            <a:ext cx="1856105" cy="2200275"/>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数据</a:t>
            </a:r>
            <a:r>
              <a:rPr lang="en-US" altLang="zh-CN" sz="1000">
                <a:solidFill>
                  <a:schemeClr val="bg1"/>
                </a:solidFill>
                <a:sym typeface="+mn-ea"/>
              </a:rPr>
              <a:t>Id: Hash(d)</a:t>
            </a:r>
            <a:endParaRPr lang="en-US" altLang="zh-CN" sz="1000">
              <a:solidFill>
                <a:schemeClr val="bg1"/>
              </a:solidFill>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endParaRPr>
          </a:p>
          <a:p>
            <a:pPr algn="l">
              <a:lnSpc>
                <a:spcPct val="150000"/>
              </a:lnSpc>
            </a:pPr>
            <a:r>
              <a:rPr lang="zh-CN" altLang="en-US" sz="1000">
                <a:solidFill>
                  <a:schemeClr val="bg1"/>
                </a:solidFill>
                <a:sym typeface="+mn-ea"/>
              </a:rPr>
              <a:t>使用权：</a:t>
            </a:r>
            <a:r>
              <a:rPr lang="en-US" altLang="zh-CN" sz="1000">
                <a:solidFill>
                  <a:schemeClr val="bg1"/>
                </a:solidFill>
                <a:sym typeface="+mn-ea"/>
              </a:rPr>
              <a:t>[R]</a:t>
            </a:r>
            <a:endParaRPr lang="en-US" altLang="zh-CN" sz="1000">
              <a:solidFill>
                <a:schemeClr val="bg1"/>
              </a:solidFill>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审批：</a:t>
            </a:r>
            <a:r>
              <a:rPr lang="en-US" altLang="zh-CN" sz="1000">
                <a:solidFill>
                  <a:schemeClr val="bg1"/>
                </a:solidFill>
                <a:sym typeface="+mn-ea"/>
              </a:rPr>
              <a:t>P</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[T1,T2]</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传输：</a:t>
            </a:r>
            <a:r>
              <a:rPr lang="en-US" altLang="zh-CN" sz="1000">
                <a:solidFill>
                  <a:schemeClr val="bg1"/>
                </a:solidFill>
                <a:sym typeface="+mn-ea"/>
              </a:rPr>
              <a:t>[Key,conf]</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22" name="文本框 21"/>
          <p:cNvSpPr txBox="1"/>
          <p:nvPr/>
        </p:nvSpPr>
        <p:spPr>
          <a:xfrm>
            <a:off x="9196705" y="2895600"/>
            <a:ext cx="2732405" cy="1383665"/>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sym typeface="+mn-ea"/>
              </a:rPr>
              <a:t>数据大小无限制，成本低；</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数据流转历史可全程记录在链上；</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需要额外的数据传输渠道</a:t>
            </a:r>
            <a:endParaRPr lang="zh-CN" altLang="en-US" sz="1400">
              <a:solidFill>
                <a:schemeClr val="bg1"/>
              </a:solidFill>
            </a:endParaRPr>
          </a:p>
        </p:txBody>
      </p:sp>
      <p:sp>
        <p:nvSpPr>
          <p:cNvPr id="25" name="六边形 24"/>
          <p:cNvSpPr>
            <a:spLocks noChangeAspect="1"/>
          </p:cNvSpPr>
          <p:nvPr/>
        </p:nvSpPr>
        <p:spPr>
          <a:xfrm rot="5400000">
            <a:off x="2526901" y="121349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6" name="文本框 25"/>
          <p:cNvSpPr txBox="1"/>
          <p:nvPr/>
        </p:nvSpPr>
        <p:spPr>
          <a:xfrm>
            <a:off x="2530158" y="1194435"/>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
        <p:nvSpPr>
          <p:cNvPr id="27" name="矩形 26"/>
          <p:cNvSpPr/>
          <p:nvPr/>
        </p:nvSpPr>
        <p:spPr>
          <a:xfrm>
            <a:off x="3836670" y="5286375"/>
            <a:ext cx="1388110" cy="96964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请求数据</a:t>
            </a:r>
            <a:endParaRPr lang="zh-CN" altLang="en-US" sz="1200"/>
          </a:p>
          <a:p>
            <a:pPr algn="ctr">
              <a:lnSpc>
                <a:spcPct val="150000"/>
              </a:lnSpc>
            </a:pPr>
            <a:r>
              <a:rPr lang="zh-CN" altLang="en-US" sz="1200">
                <a:sym typeface="+mn-ea"/>
              </a:rPr>
              <a:t>发生交易</a:t>
            </a:r>
            <a:endParaRPr lang="zh-CN" altLang="en-US" sz="1200"/>
          </a:p>
        </p:txBody>
      </p:sp>
      <p:sp>
        <p:nvSpPr>
          <p:cNvPr id="28" name="六边形 27"/>
          <p:cNvSpPr>
            <a:spLocks noChangeAspect="1"/>
          </p:cNvSpPr>
          <p:nvPr/>
        </p:nvSpPr>
        <p:spPr>
          <a:xfrm rot="5400000">
            <a:off x="4391896" y="515747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9" name="文本框 28"/>
          <p:cNvSpPr txBox="1"/>
          <p:nvPr/>
        </p:nvSpPr>
        <p:spPr>
          <a:xfrm>
            <a:off x="4395153" y="513842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31" name="矩形 30"/>
          <p:cNvSpPr/>
          <p:nvPr/>
        </p:nvSpPr>
        <p:spPr>
          <a:xfrm>
            <a:off x="5931535" y="5285105"/>
            <a:ext cx="1388110" cy="102616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获取密钥</a:t>
            </a:r>
            <a:endParaRPr lang="zh-CN" altLang="en-US" sz="1200">
              <a:sym typeface="+mn-ea"/>
            </a:endParaRPr>
          </a:p>
          <a:p>
            <a:pPr algn="ctr">
              <a:lnSpc>
                <a:spcPct val="150000"/>
              </a:lnSpc>
            </a:pPr>
            <a:r>
              <a:rPr lang="zh-CN" altLang="en-US" sz="1200">
                <a:sym typeface="+mn-ea"/>
              </a:rPr>
              <a:t>解密、</a:t>
            </a:r>
            <a:r>
              <a:rPr lang="zh-CN" altLang="en-US" sz="1200">
                <a:sym typeface="+mn-ea"/>
              </a:rPr>
              <a:t>验证数据</a:t>
            </a:r>
            <a:endParaRPr lang="zh-CN" altLang="en-US" sz="1200"/>
          </a:p>
          <a:p>
            <a:pPr algn="ctr">
              <a:lnSpc>
                <a:spcPct val="150000"/>
              </a:lnSpc>
            </a:pPr>
            <a:r>
              <a:rPr lang="zh-CN" altLang="en-US" sz="1200">
                <a:sym typeface="+mn-ea"/>
              </a:rPr>
              <a:t>链上确认数据</a:t>
            </a:r>
            <a:endParaRPr lang="zh-CN" altLang="en-US" sz="1200"/>
          </a:p>
        </p:txBody>
      </p:sp>
      <p:sp>
        <p:nvSpPr>
          <p:cNvPr id="32" name="六边形 31"/>
          <p:cNvSpPr>
            <a:spLocks noChangeAspect="1"/>
          </p:cNvSpPr>
          <p:nvPr/>
        </p:nvSpPr>
        <p:spPr>
          <a:xfrm rot="5400000">
            <a:off x="6486761" y="51562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4" name="文本框 33"/>
          <p:cNvSpPr txBox="1"/>
          <p:nvPr/>
        </p:nvSpPr>
        <p:spPr>
          <a:xfrm>
            <a:off x="6490018" y="513715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sp>
        <p:nvSpPr>
          <p:cNvPr id="35" name="矩形 34"/>
          <p:cNvSpPr/>
          <p:nvPr/>
        </p:nvSpPr>
        <p:spPr>
          <a:xfrm>
            <a:off x="5694680" y="1134110"/>
            <a:ext cx="2200275" cy="122809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sym typeface="+mn-ea"/>
            </a:endParaRPr>
          </a:p>
          <a:p>
            <a:pPr algn="ctr">
              <a:lnSpc>
                <a:spcPct val="150000"/>
              </a:lnSpc>
            </a:pPr>
            <a:r>
              <a:rPr lang="zh-CN" altLang="en-US" sz="1200">
                <a:sym typeface="+mn-ea"/>
              </a:rPr>
              <a:t>完成交易</a:t>
            </a:r>
            <a:endParaRPr lang="zh-CN" altLang="en-US" sz="1200"/>
          </a:p>
          <a:p>
            <a:pPr algn="ctr">
              <a:lnSpc>
                <a:spcPct val="150000"/>
              </a:lnSpc>
            </a:pPr>
            <a:r>
              <a:rPr lang="zh-CN" altLang="en-US" sz="1200">
                <a:sym typeface="+mn-ea"/>
              </a:rPr>
              <a:t>链下密文发送数据</a:t>
            </a:r>
            <a:endParaRPr lang="zh-CN" altLang="en-US" sz="1200"/>
          </a:p>
          <a:p>
            <a:pPr algn="ctr">
              <a:lnSpc>
                <a:spcPct val="150000"/>
              </a:lnSpc>
            </a:pPr>
            <a:r>
              <a:rPr lang="zh-CN" altLang="en-US" sz="1200">
                <a:sym typeface="+mn-ea"/>
              </a:rPr>
              <a:t>密钥加密上链</a:t>
            </a:r>
            <a:endParaRPr lang="zh-CN" altLang="en-US" sz="1200"/>
          </a:p>
        </p:txBody>
      </p:sp>
      <p:sp>
        <p:nvSpPr>
          <p:cNvPr id="36" name="六边形 35"/>
          <p:cNvSpPr>
            <a:spLocks noChangeAspect="1"/>
          </p:cNvSpPr>
          <p:nvPr/>
        </p:nvSpPr>
        <p:spPr>
          <a:xfrm rot="5400000">
            <a:off x="6656306" y="101854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659563" y="99949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V="1">
            <a:off x="2691765" y="2400935"/>
            <a:ext cx="1905" cy="33083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6552565" y="2444115"/>
            <a:ext cx="3810" cy="2876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41" name="直接箭头连接符 40"/>
          <p:cNvCxnSpPr>
            <a:endCxn id="29" idx="0"/>
          </p:cNvCxnSpPr>
          <p:nvPr/>
        </p:nvCxnSpPr>
        <p:spPr>
          <a:xfrm flipH="1">
            <a:off x="4528820" y="4859020"/>
            <a:ext cx="2540" cy="27940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6" name="六边形 5"/>
          <p:cNvSpPr>
            <a:spLocks noChangeAspect="1"/>
          </p:cNvSpPr>
          <p:nvPr/>
        </p:nvSpPr>
        <p:spPr>
          <a:xfrm rot="5400000">
            <a:off x="557848" y="541750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687070" y="548322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R</a:t>
            </a:r>
            <a:r>
              <a:rPr lang="zh-CN" altLang="en-US" sz="1200">
                <a:solidFill>
                  <a:schemeClr val="bg1"/>
                </a:solidFill>
                <a:sym typeface="+mn-ea"/>
              </a:rPr>
              <a:t>）</a:t>
            </a:r>
            <a:endParaRPr lang="zh-CN" altLang="en-US" sz="1200">
              <a:solidFill>
                <a:schemeClr val="bg1"/>
              </a:solidFill>
            </a:endParaRPr>
          </a:p>
        </p:txBody>
      </p:sp>
      <p:cxnSp>
        <p:nvCxnSpPr>
          <p:cNvPr id="9" name="直接箭头连接符 8"/>
          <p:cNvCxnSpPr/>
          <p:nvPr/>
        </p:nvCxnSpPr>
        <p:spPr>
          <a:xfrm flipH="1">
            <a:off x="6624320" y="4859655"/>
            <a:ext cx="2540" cy="27940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1" name="直接箭头连接符 10"/>
          <p:cNvCxnSpPr/>
          <p:nvPr/>
        </p:nvCxnSpPr>
        <p:spPr>
          <a:xfrm flipH="1" flipV="1">
            <a:off x="7087870" y="2400935"/>
            <a:ext cx="13335" cy="286766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3" name="文本框 12"/>
          <p:cNvSpPr txBox="1"/>
          <p:nvPr/>
        </p:nvSpPr>
        <p:spPr>
          <a:xfrm>
            <a:off x="894080" y="3564890"/>
            <a:ext cx="868680" cy="368300"/>
          </a:xfrm>
          <a:prstGeom prst="rect">
            <a:avLst/>
          </a:prstGeom>
          <a:noFill/>
        </p:spPr>
        <p:txBody>
          <a:bodyPr wrap="none" rtlCol="0">
            <a:spAutoFit/>
          </a:bodyPr>
          <a:p>
            <a:pPr algn="l"/>
            <a:r>
              <a:rPr lang="zh-CN" altLang="en-US" b="1">
                <a:solidFill>
                  <a:schemeClr val="bg1"/>
                </a:solidFill>
                <a:sym typeface="+mn-ea"/>
              </a:rPr>
              <a:t>区块链</a:t>
            </a:r>
            <a:endParaRPr lang="zh-CN" altLang="en-US"/>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1"/>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38"/>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37"/>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8"/>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nodeType="clickEffect">
                                  <p:stCondLst>
                                    <p:cond delay="0"/>
                                  </p:stCondLst>
                                  <p:childTnLst>
                                    <p:set>
                                      <p:cBhvr>
                                        <p:cTn id="62" dur="1" fill="hold">
                                          <p:stCondLst>
                                            <p:cond delay="0"/>
                                          </p:stCondLst>
                                        </p:cTn>
                                        <p:tgtEl>
                                          <p:spTgt spid="9"/>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34"/>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1"/>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nodeType="clickEffect">
                                  <p:stCondLst>
                                    <p:cond delay="0"/>
                                  </p:stCondLst>
                                  <p:childTnLst>
                                    <p:set>
                                      <p:cBhvr>
                                        <p:cTn id="80"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13" grpId="0"/>
      <p:bldP spid="2" grpId="0" animBg="1"/>
      <p:bldP spid="8" grpId="0"/>
      <p:bldP spid="19" grpId="0" animBg="1"/>
      <p:bldP spid="7" grpId="0"/>
      <p:bldP spid="6" grpId="0" animBg="1"/>
      <p:bldP spid="26" grpId="0"/>
      <p:bldP spid="4" grpId="0" animBg="1"/>
      <p:bldP spid="10" grpId="0" animBg="1"/>
      <p:bldP spid="5" grpId="0" animBg="1"/>
      <p:bldP spid="12" grpId="0" animBg="1"/>
      <p:bldP spid="29" grpId="0"/>
      <p:bldP spid="27" grpId="0" animBg="1"/>
      <p:bldP spid="16" grpId="0" animBg="1"/>
      <p:bldP spid="14" grpId="0" animBg="1"/>
      <p:bldP spid="37" grpId="0"/>
      <p:bldP spid="35" grpId="0" animBg="1"/>
      <p:bldP spid="18" grpId="0" animBg="1"/>
      <p:bldP spid="34" grpId="0"/>
      <p:bldP spid="31" grpId="0" animBg="1"/>
      <p:bldP spid="1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0" y="0"/>
            <a:ext cx="12207875"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 name="矩形 8"/>
          <p:cNvSpPr/>
          <p:nvPr/>
        </p:nvSpPr>
        <p:spPr>
          <a:xfrm>
            <a:off x="1962150" y="123444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10" name="矩形 9"/>
          <p:cNvSpPr/>
          <p:nvPr/>
        </p:nvSpPr>
        <p:spPr>
          <a:xfrm>
            <a:off x="5688330" y="1236980"/>
            <a:ext cx="2200275" cy="108712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1" name="矩形 10"/>
          <p:cNvSpPr/>
          <p:nvPr/>
        </p:nvSpPr>
        <p:spPr>
          <a:xfrm>
            <a:off x="3830320" y="5466080"/>
            <a:ext cx="1388110" cy="1142365"/>
          </a:xfrm>
          <a:prstGeom prst="rect">
            <a:avLst/>
          </a:prstGeom>
          <a:solidFill>
            <a:schemeClr val="bg1">
              <a:alpha val="15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3" name="矩形 12"/>
          <p:cNvSpPr/>
          <p:nvPr/>
        </p:nvSpPr>
        <p:spPr>
          <a:xfrm>
            <a:off x="5925185" y="5464810"/>
            <a:ext cx="1388110" cy="1077595"/>
          </a:xfrm>
          <a:prstGeom prst="rect">
            <a:avLst/>
          </a:prstGeom>
          <a:solidFill>
            <a:schemeClr val="bg1">
              <a:alpha val="15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endParaRPr lang="zh-CN" altLang="en-US" sz="1200"/>
          </a:p>
        </p:txBody>
      </p:sp>
      <p:sp>
        <p:nvSpPr>
          <p:cNvPr id="19" name="六边形 18"/>
          <p:cNvSpPr>
            <a:spLocks noChangeAspect="1"/>
          </p:cNvSpPr>
          <p:nvPr/>
        </p:nvSpPr>
        <p:spPr>
          <a:xfrm rot="5400000">
            <a:off x="701993" y="148558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grpSp>
      </p:grpSp>
      <p:sp>
        <p:nvSpPr>
          <p:cNvPr id="115" name="文本框 114"/>
          <p:cNvSpPr txBox="1"/>
          <p:nvPr/>
        </p:nvSpPr>
        <p:spPr>
          <a:xfrm>
            <a:off x="333375" y="331470"/>
            <a:ext cx="288480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去中心化文件系统</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200"/>
          </a:p>
        </p:txBody>
      </p:sp>
      <p:sp>
        <p:nvSpPr>
          <p:cNvPr id="2" name="右箭头 1"/>
          <p:cNvSpPr/>
          <p:nvPr/>
        </p:nvSpPr>
        <p:spPr>
          <a:xfrm>
            <a:off x="707390" y="2037715"/>
            <a:ext cx="8468360" cy="2741295"/>
          </a:xfrm>
          <a:prstGeom prst="rightArrow">
            <a:avLst>
              <a:gd name="adj1" fmla="val 66359"/>
              <a:gd name="adj2" fmla="val 39749"/>
            </a:avLst>
          </a:prstGeom>
          <a:solidFill>
            <a:srgbClr val="122C8D"/>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a:p>
            <a:pPr algn="l"/>
            <a:endParaRPr lang="zh-CN" altLang="en-US" sz="1200"/>
          </a:p>
        </p:txBody>
      </p:sp>
      <p:sp>
        <p:nvSpPr>
          <p:cNvPr id="4" name="矩形 3"/>
          <p:cNvSpPr/>
          <p:nvPr/>
        </p:nvSpPr>
        <p:spPr>
          <a:xfrm>
            <a:off x="1971675" y="1240790"/>
            <a:ext cx="1388110" cy="956310"/>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200">
                <a:sym typeface="+mn-ea"/>
              </a:rPr>
              <a:t>文件上传至</a:t>
            </a:r>
            <a:r>
              <a:rPr lang="en-US" altLang="zh-CN" sz="1200">
                <a:sym typeface="+mn-ea"/>
              </a:rPr>
              <a:t>IPFS</a:t>
            </a:r>
            <a:endParaRPr lang="en-US" altLang="zh-CN" sz="1200"/>
          </a:p>
          <a:p>
            <a:pPr algn="ctr"/>
            <a:r>
              <a:rPr lang="en-US" altLang="zh-CN" sz="1200">
                <a:sym typeface="+mn-ea"/>
              </a:rPr>
              <a:t>CID</a:t>
            </a:r>
            <a:r>
              <a:rPr lang="zh-CN" altLang="en-US" sz="1200">
                <a:sym typeface="+mn-ea"/>
              </a:rPr>
              <a:t>上链</a:t>
            </a:r>
            <a:endParaRPr lang="zh-CN" altLang="en-US" sz="1200"/>
          </a:p>
        </p:txBody>
      </p:sp>
      <p:sp>
        <p:nvSpPr>
          <p:cNvPr id="5" name="剪去对角的矩形 4"/>
          <p:cNvSpPr/>
          <p:nvPr/>
        </p:nvSpPr>
        <p:spPr>
          <a:xfrm>
            <a:off x="2009775" y="2640330"/>
            <a:ext cx="136398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zh-CN" altLang="en-US" sz="1000">
                <a:solidFill>
                  <a:schemeClr val="bg1"/>
                </a:solidFill>
                <a:sym typeface="+mn-ea"/>
              </a:rPr>
              <a:t>所有权</a:t>
            </a:r>
            <a:r>
              <a:rPr lang="en-US" altLang="zh-CN" sz="1000">
                <a:solidFill>
                  <a:schemeClr val="bg1"/>
                </a:solidFill>
                <a:sym typeface="+mn-ea"/>
              </a:rPr>
              <a:t>:[O]</a:t>
            </a:r>
            <a:endParaRPr lang="en-US" altLang="zh-CN" sz="1000">
              <a:solidFill>
                <a:schemeClr val="bg1"/>
              </a:solidFill>
              <a:sym typeface="+mn-ea"/>
            </a:endParaRPr>
          </a:p>
        </p:txBody>
      </p:sp>
      <p:sp>
        <p:nvSpPr>
          <p:cNvPr id="8" name="文本框 7"/>
          <p:cNvSpPr txBox="1"/>
          <p:nvPr/>
        </p:nvSpPr>
        <p:spPr>
          <a:xfrm>
            <a:off x="831215" y="155130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拥有方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O</a:t>
            </a:r>
            <a:r>
              <a:rPr lang="zh-CN" altLang="en-US" sz="1200">
                <a:solidFill>
                  <a:schemeClr val="bg1"/>
                </a:solidFill>
                <a:sym typeface="+mn-ea"/>
              </a:rPr>
              <a:t>）</a:t>
            </a:r>
            <a:endParaRPr lang="zh-CN" altLang="en-US" sz="1200">
              <a:solidFill>
                <a:schemeClr val="bg1"/>
              </a:solidFill>
            </a:endParaRPr>
          </a:p>
        </p:txBody>
      </p:sp>
      <p:sp>
        <p:nvSpPr>
          <p:cNvPr id="12" name="剪去对角的矩形 11"/>
          <p:cNvSpPr/>
          <p:nvPr/>
        </p:nvSpPr>
        <p:spPr>
          <a:xfrm>
            <a:off x="3854450" y="2640330"/>
            <a:ext cx="136398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14" name="剪去对角的矩形 13"/>
          <p:cNvSpPr/>
          <p:nvPr/>
        </p:nvSpPr>
        <p:spPr>
          <a:xfrm>
            <a:off x="5705475" y="2640330"/>
            <a:ext cx="1364400" cy="1536700"/>
          </a:xfrm>
          <a:prstGeom prst="snip2DiagRect">
            <a:avLst/>
          </a:prstGeom>
          <a:solidFill>
            <a:schemeClr val="bg1">
              <a:alpha val="1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zh-CN" altLang="en-US" sz="1000">
                <a:solidFill>
                  <a:schemeClr val="bg1"/>
                </a:solidFill>
                <a:sym typeface="+mn-ea"/>
              </a:rPr>
              <a:t>文件</a:t>
            </a:r>
            <a:r>
              <a:rPr lang="en-US" altLang="zh-CN" sz="1000">
                <a:solidFill>
                  <a:schemeClr val="bg1"/>
                </a:solidFill>
                <a:sym typeface="+mn-ea"/>
              </a:rPr>
              <a:t>Id:CID1</a:t>
            </a:r>
            <a:endParaRPr lang="en-US" altLang="zh-CN" sz="1000">
              <a:solidFill>
                <a:schemeClr val="bg1"/>
              </a:solidFill>
              <a:sym typeface="+mn-ea"/>
            </a:endParaRPr>
          </a:p>
          <a:p>
            <a:pPr algn="l">
              <a:lnSpc>
                <a:spcPct val="150000"/>
              </a:lnSpc>
            </a:pPr>
            <a:r>
              <a:rPr lang="en-US" altLang="zh-CN" sz="1000">
                <a:solidFill>
                  <a:schemeClr val="bg1"/>
                </a:solidFill>
                <a:sym typeface="+mn-ea"/>
              </a:rPr>
              <a:t>Issue:[</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使用权申请：</a:t>
            </a:r>
            <a:r>
              <a:rPr lang="en-US" altLang="zh-CN" sz="1000">
                <a:solidFill>
                  <a:schemeClr val="bg1"/>
                </a:solidFill>
                <a:sym typeface="+mn-ea"/>
              </a:rPr>
              <a:t>A</a:t>
            </a:r>
            <a:endParaRPr lang="en-US" altLang="zh-CN" sz="1000">
              <a:solidFill>
                <a:schemeClr val="bg1"/>
              </a:solidFill>
              <a:sym typeface="+mn-ea"/>
            </a:endParaRPr>
          </a:p>
          <a:p>
            <a:pPr algn="l">
              <a:lnSpc>
                <a:spcPct val="150000"/>
              </a:lnSpc>
            </a:pPr>
            <a:r>
              <a:rPr lang="en-US" altLang="zh-CN" sz="1000">
                <a:solidFill>
                  <a:schemeClr val="bg1"/>
                </a:solidFill>
                <a:sym typeface="+mn-ea"/>
              </a:rPr>
              <a:t>  </a:t>
            </a:r>
            <a:r>
              <a:rPr lang="zh-CN" altLang="en-US" sz="1000">
                <a:solidFill>
                  <a:schemeClr val="bg1"/>
                </a:solidFill>
                <a:sym typeface="+mn-ea"/>
              </a:rPr>
              <a:t>审核结果：</a:t>
            </a:r>
            <a:r>
              <a:rPr lang="en-US" altLang="zh-CN" sz="1000">
                <a:solidFill>
                  <a:schemeClr val="bg1"/>
                </a:solidFill>
                <a:sym typeface="+mn-ea"/>
              </a:rPr>
              <a:t>OK</a:t>
            </a:r>
            <a:endParaRPr lang="en-US" altLang="zh-CN" sz="1000">
              <a:solidFill>
                <a:schemeClr val="bg1"/>
              </a:solidFill>
            </a:endParaRPr>
          </a:p>
          <a:p>
            <a:pPr algn="l">
              <a:lnSpc>
                <a:spcPct val="150000"/>
              </a:lnSpc>
            </a:pPr>
            <a:r>
              <a:rPr lang="en-US" altLang="zh-CN" sz="1000">
                <a:solidFill>
                  <a:schemeClr val="bg1"/>
                </a:solidFill>
                <a:sym typeface="+mn-ea"/>
              </a:rPr>
              <a:t>  </a:t>
            </a:r>
            <a:r>
              <a:rPr lang="zh-CN" altLang="en-US" sz="1000">
                <a:solidFill>
                  <a:schemeClr val="bg1"/>
                </a:solidFill>
                <a:sym typeface="+mn-ea"/>
              </a:rPr>
              <a:t>交易：</a:t>
            </a:r>
            <a:r>
              <a:rPr lang="en-US" altLang="zh-CN" sz="1000">
                <a:solidFill>
                  <a:schemeClr val="bg1"/>
                </a:solidFill>
                <a:sym typeface="+mn-ea"/>
              </a:rPr>
              <a:t>[T1,T2]</a:t>
            </a:r>
            <a:endParaRPr lang="en-US" altLang="zh-CN" sz="1000">
              <a:solidFill>
                <a:schemeClr val="bg1"/>
              </a:solidFill>
            </a:endParaRPr>
          </a:p>
          <a:p>
            <a:pPr algn="l">
              <a:lnSpc>
                <a:spcPct val="150000"/>
              </a:lnSpc>
            </a:pPr>
            <a:r>
              <a:rPr lang="en-US" altLang="zh-CN" sz="1000">
                <a:solidFill>
                  <a:schemeClr val="bg1"/>
                </a:solidFill>
                <a:sym typeface="+mn-ea"/>
              </a:rPr>
              <a:t>]</a:t>
            </a:r>
            <a:endParaRPr lang="en-US" altLang="zh-CN" sz="1000">
              <a:solidFill>
                <a:schemeClr val="bg1"/>
              </a:solidFill>
              <a:sym typeface="+mn-ea"/>
            </a:endParaRPr>
          </a:p>
        </p:txBody>
      </p:sp>
      <p:sp>
        <p:nvSpPr>
          <p:cNvPr id="22" name="文本框 21"/>
          <p:cNvSpPr txBox="1"/>
          <p:nvPr/>
        </p:nvSpPr>
        <p:spPr>
          <a:xfrm>
            <a:off x="9112250" y="2425700"/>
            <a:ext cx="2732405" cy="2353310"/>
          </a:xfrm>
          <a:prstGeom prst="rect">
            <a:avLst/>
          </a:prstGeom>
          <a:noFill/>
        </p:spPr>
        <p:txBody>
          <a:bodyPr wrap="square" rtlCol="0">
            <a:spAutoFit/>
          </a:bodyPr>
          <a:p>
            <a:pPr marL="342900" indent="-342900" algn="l">
              <a:lnSpc>
                <a:spcPct val="150000"/>
              </a:lnSpc>
              <a:buAutoNum type="arabicPeriod"/>
            </a:pPr>
            <a:r>
              <a:rPr lang="zh-CN" altLang="en-US" sz="1400">
                <a:solidFill>
                  <a:schemeClr val="bg1"/>
                </a:solidFill>
                <a:sym typeface="+mn-ea"/>
              </a:rPr>
              <a:t>适合于文件，大小无限制，成本低；</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数据流转历史可全程记录在链上；</a:t>
            </a:r>
            <a:endParaRPr lang="zh-CN" altLang="en-US" sz="1400">
              <a:solidFill>
                <a:schemeClr val="bg1"/>
              </a:solidFill>
              <a:sym typeface="+mn-ea"/>
            </a:endParaRPr>
          </a:p>
          <a:p>
            <a:pPr marL="342900" indent="-342900" algn="l">
              <a:lnSpc>
                <a:spcPct val="150000"/>
              </a:lnSpc>
              <a:buAutoNum type="arabicPeriod"/>
            </a:pPr>
            <a:r>
              <a:rPr lang="zh-CN" altLang="en-US" sz="1400">
                <a:solidFill>
                  <a:schemeClr val="bg1"/>
                </a:solidFill>
                <a:sym typeface="+mn-ea"/>
              </a:rPr>
              <a:t>无需额外数据传输通道</a:t>
            </a:r>
            <a:endParaRPr lang="zh-CN" altLang="en-US" sz="1400">
              <a:solidFill>
                <a:schemeClr val="bg1"/>
              </a:solidFill>
            </a:endParaRPr>
          </a:p>
          <a:p>
            <a:pPr marL="342900" indent="-342900" algn="l">
              <a:lnSpc>
                <a:spcPct val="150000"/>
              </a:lnSpc>
              <a:buAutoNum type="arabicPeriod"/>
            </a:pPr>
            <a:r>
              <a:rPr lang="zh-CN" altLang="en-US" sz="1400">
                <a:solidFill>
                  <a:schemeClr val="bg1"/>
                </a:solidFill>
                <a:sym typeface="+mn-ea"/>
              </a:rPr>
              <a:t>需要去中心化文件系统支持权限管理。</a:t>
            </a:r>
            <a:endParaRPr lang="zh-CN" altLang="en-US" sz="1400">
              <a:solidFill>
                <a:schemeClr val="bg1"/>
              </a:solidFill>
            </a:endParaRPr>
          </a:p>
        </p:txBody>
      </p:sp>
      <p:sp>
        <p:nvSpPr>
          <p:cNvPr id="25" name="六边形 24"/>
          <p:cNvSpPr>
            <a:spLocks noChangeAspect="1"/>
          </p:cNvSpPr>
          <p:nvPr/>
        </p:nvSpPr>
        <p:spPr>
          <a:xfrm rot="5400000">
            <a:off x="2526901" y="1122050"/>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5" name="矩形 34"/>
          <p:cNvSpPr/>
          <p:nvPr/>
        </p:nvSpPr>
        <p:spPr>
          <a:xfrm>
            <a:off x="5694680" y="1229360"/>
            <a:ext cx="2200275" cy="967105"/>
          </a:xfrm>
          <a:prstGeom prst="rect">
            <a:avLst/>
          </a:prstGeom>
          <a:no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审核请求：通过</a:t>
            </a:r>
            <a:endParaRPr lang="zh-CN" altLang="en-US" sz="1200"/>
          </a:p>
          <a:p>
            <a:pPr algn="ctr">
              <a:lnSpc>
                <a:spcPct val="150000"/>
              </a:lnSpc>
            </a:pPr>
            <a:r>
              <a:rPr lang="zh-CN" altLang="en-US" sz="1200">
                <a:sym typeface="+mn-ea"/>
              </a:rPr>
              <a:t>完成交易</a:t>
            </a:r>
            <a:endParaRPr lang="zh-CN" altLang="en-US" sz="1200"/>
          </a:p>
          <a:p>
            <a:pPr algn="ctr">
              <a:lnSpc>
                <a:spcPct val="150000"/>
              </a:lnSpc>
            </a:pPr>
            <a:r>
              <a:rPr lang="zh-CN" altLang="en-US" sz="1200">
                <a:sym typeface="+mn-ea"/>
              </a:rPr>
              <a:t>允许请求方访问文件</a:t>
            </a:r>
            <a:endParaRPr lang="zh-CN" altLang="en-US" sz="1200"/>
          </a:p>
        </p:txBody>
      </p:sp>
      <p:sp>
        <p:nvSpPr>
          <p:cNvPr id="36" name="六边形 35"/>
          <p:cNvSpPr>
            <a:spLocks noChangeAspect="1"/>
          </p:cNvSpPr>
          <p:nvPr/>
        </p:nvSpPr>
        <p:spPr>
          <a:xfrm rot="5400000">
            <a:off x="6656306" y="112014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7" name="文本框 36"/>
          <p:cNvSpPr txBox="1"/>
          <p:nvPr/>
        </p:nvSpPr>
        <p:spPr>
          <a:xfrm>
            <a:off x="6659563" y="1101090"/>
            <a:ext cx="267335" cy="275590"/>
          </a:xfrm>
          <a:prstGeom prst="rect">
            <a:avLst/>
          </a:prstGeom>
          <a:noFill/>
        </p:spPr>
        <p:txBody>
          <a:bodyPr wrap="none" rtlCol="0">
            <a:spAutoFit/>
          </a:bodyPr>
          <a:p>
            <a:pPr algn="ctr"/>
            <a:r>
              <a:rPr lang="en-US" altLang="zh-CN" sz="1200" b="1">
                <a:solidFill>
                  <a:schemeClr val="bg1"/>
                </a:solidFill>
              </a:rPr>
              <a:t>3</a:t>
            </a:r>
            <a:endParaRPr lang="en-US" altLang="zh-CN" sz="1200" b="1">
              <a:solidFill>
                <a:schemeClr val="bg1"/>
              </a:solidFill>
            </a:endParaRPr>
          </a:p>
        </p:txBody>
      </p:sp>
      <p:cxnSp>
        <p:nvCxnSpPr>
          <p:cNvPr id="68" name="直接箭头连接符 67"/>
          <p:cNvCxnSpPr>
            <a:stCxn id="5" idx="3"/>
          </p:cNvCxnSpPr>
          <p:nvPr/>
        </p:nvCxnSpPr>
        <p:spPr>
          <a:xfrm flipV="1">
            <a:off x="2691765" y="2309495"/>
            <a:ext cx="1905" cy="33083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8" name="直接箭头连接符 37"/>
          <p:cNvCxnSpPr/>
          <p:nvPr/>
        </p:nvCxnSpPr>
        <p:spPr>
          <a:xfrm flipV="1">
            <a:off x="6552565" y="2352675"/>
            <a:ext cx="3810" cy="2876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6" name="六边形 5"/>
          <p:cNvSpPr>
            <a:spLocks noChangeAspect="1"/>
          </p:cNvSpPr>
          <p:nvPr/>
        </p:nvSpPr>
        <p:spPr>
          <a:xfrm rot="5400000">
            <a:off x="634048" y="5667693"/>
            <a:ext cx="898525" cy="776605"/>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 name="文本框 6"/>
          <p:cNvSpPr txBox="1"/>
          <p:nvPr/>
        </p:nvSpPr>
        <p:spPr>
          <a:xfrm>
            <a:off x="763270" y="5733415"/>
            <a:ext cx="640080" cy="645160"/>
          </a:xfrm>
          <a:prstGeom prst="rect">
            <a:avLst/>
          </a:prstGeom>
          <a:noFill/>
        </p:spPr>
        <p:txBody>
          <a:bodyPr wrap="none" rtlCol="0">
            <a:spAutoFit/>
          </a:bodyPr>
          <a:p>
            <a:pPr algn="ctr"/>
            <a:r>
              <a:rPr lang="zh-CN" altLang="en-US" sz="1200">
                <a:solidFill>
                  <a:schemeClr val="bg1"/>
                </a:solidFill>
              </a:rPr>
              <a:t>数据</a:t>
            </a:r>
            <a:endParaRPr lang="zh-CN" altLang="en-US" sz="1200">
              <a:solidFill>
                <a:schemeClr val="bg1"/>
              </a:solidFill>
            </a:endParaRPr>
          </a:p>
          <a:p>
            <a:pPr algn="ctr"/>
            <a:r>
              <a:rPr lang="zh-CN" altLang="en-US" sz="1200">
                <a:solidFill>
                  <a:schemeClr val="bg1"/>
                </a:solidFill>
              </a:rPr>
              <a:t>请求方</a:t>
            </a:r>
            <a:endParaRPr lang="zh-CN" altLang="en-US" sz="1200">
              <a:solidFill>
                <a:schemeClr val="bg1"/>
              </a:solidFill>
            </a:endParaRPr>
          </a:p>
          <a:p>
            <a:pPr algn="ctr"/>
            <a:r>
              <a:rPr lang="zh-CN" altLang="en-US" sz="1200">
                <a:solidFill>
                  <a:schemeClr val="bg1"/>
                </a:solidFill>
                <a:sym typeface="+mn-ea"/>
              </a:rPr>
              <a:t>（</a:t>
            </a:r>
            <a:r>
              <a:rPr lang="en-US" altLang="zh-CN" sz="1200">
                <a:solidFill>
                  <a:schemeClr val="bg1"/>
                </a:solidFill>
                <a:sym typeface="+mn-ea"/>
              </a:rPr>
              <a:t>R</a:t>
            </a:r>
            <a:r>
              <a:rPr lang="zh-CN" altLang="en-US" sz="1200">
                <a:solidFill>
                  <a:schemeClr val="bg1"/>
                </a:solidFill>
                <a:sym typeface="+mn-ea"/>
              </a:rPr>
              <a:t>）</a:t>
            </a:r>
            <a:endParaRPr lang="zh-CN" altLang="en-US" sz="1200">
              <a:solidFill>
                <a:schemeClr val="bg1"/>
              </a:solidFill>
            </a:endParaRPr>
          </a:p>
        </p:txBody>
      </p:sp>
      <p:sp>
        <p:nvSpPr>
          <p:cNvPr id="18" name="矩形 17"/>
          <p:cNvSpPr/>
          <p:nvPr/>
        </p:nvSpPr>
        <p:spPr>
          <a:xfrm>
            <a:off x="701040" y="4392613"/>
            <a:ext cx="7187565" cy="654050"/>
          </a:xfrm>
          <a:prstGeom prst="rect">
            <a:avLst/>
          </a:prstGeom>
          <a:solidFill>
            <a:schemeClr val="accent3">
              <a:lumMod val="50000"/>
            </a:schemeClr>
          </a:solidFill>
          <a:ln>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endParaRPr lang="zh-CN" altLang="en-US" sz="1200"/>
          </a:p>
          <a:p>
            <a:pPr algn="l"/>
            <a:endParaRPr lang="zh-CN" altLang="en-US" sz="1200"/>
          </a:p>
          <a:p>
            <a:pPr algn="l"/>
            <a:endParaRPr lang="zh-CN" altLang="en-US" sz="1200"/>
          </a:p>
        </p:txBody>
      </p:sp>
      <p:sp>
        <p:nvSpPr>
          <p:cNvPr id="40" name="PA-标题1"/>
          <p:cNvSpPr/>
          <p:nvPr>
            <p:custDataLst>
              <p:tags r:id="rId2"/>
            </p:custDataLst>
          </p:nvPr>
        </p:nvSpPr>
        <p:spPr>
          <a:xfrm>
            <a:off x="2009775"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2" name="PA-标题1"/>
          <p:cNvSpPr/>
          <p:nvPr>
            <p:custDataLst>
              <p:tags r:id="rId3"/>
            </p:custDataLst>
          </p:nvPr>
        </p:nvSpPr>
        <p:spPr>
          <a:xfrm>
            <a:off x="4039870"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3" name="PA-标题1"/>
          <p:cNvSpPr/>
          <p:nvPr>
            <p:custDataLst>
              <p:tags r:id="rId4"/>
            </p:custDataLst>
          </p:nvPr>
        </p:nvSpPr>
        <p:spPr>
          <a:xfrm>
            <a:off x="6069965" y="4539615"/>
            <a:ext cx="1006475"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rPr>
              <a:t>存储节点</a:t>
            </a:r>
            <a:endParaRPr lang="zh-CN" sz="1300" dirty="0">
              <a:solidFill>
                <a:schemeClr val="bg1"/>
              </a:solidFill>
              <a:effectLst>
                <a:outerShdw blurRad="177800" dist="38100" dir="5400000" algn="t" rotWithShape="0">
                  <a:srgbClr val="002060">
                    <a:alpha val="24000"/>
                  </a:srgbClr>
                </a:outerShdw>
              </a:effectLst>
              <a:latin typeface="黑体" panose="02010609060101010101" charset="-122"/>
              <a:ea typeface="黑体" panose="02010609060101010101" charset="-122"/>
            </a:endParaRPr>
          </a:p>
        </p:txBody>
      </p:sp>
      <p:sp>
        <p:nvSpPr>
          <p:cNvPr id="44" name="矩形 43"/>
          <p:cNvSpPr/>
          <p:nvPr/>
        </p:nvSpPr>
        <p:spPr>
          <a:xfrm>
            <a:off x="3842385" y="5466080"/>
            <a:ext cx="1388110" cy="1077595"/>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请求文件</a:t>
            </a:r>
            <a:endParaRPr lang="zh-CN" altLang="en-US" sz="1200">
              <a:sym typeface="+mn-ea"/>
            </a:endParaRPr>
          </a:p>
          <a:p>
            <a:pPr algn="ctr">
              <a:lnSpc>
                <a:spcPct val="150000"/>
              </a:lnSpc>
            </a:pPr>
            <a:r>
              <a:rPr lang="zh-CN" altLang="en-US" sz="1200">
                <a:sym typeface="+mn-ea"/>
              </a:rPr>
              <a:t>发生交易</a:t>
            </a:r>
            <a:endParaRPr lang="zh-CN" altLang="en-US" sz="1200"/>
          </a:p>
        </p:txBody>
      </p:sp>
      <p:sp>
        <p:nvSpPr>
          <p:cNvPr id="45" name="六边形 44"/>
          <p:cNvSpPr>
            <a:spLocks noChangeAspect="1"/>
          </p:cNvSpPr>
          <p:nvPr/>
        </p:nvSpPr>
        <p:spPr>
          <a:xfrm rot="5400000">
            <a:off x="4391896" y="533400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文本框 45"/>
          <p:cNvSpPr txBox="1"/>
          <p:nvPr/>
        </p:nvSpPr>
        <p:spPr>
          <a:xfrm>
            <a:off x="4395153" y="5314950"/>
            <a:ext cx="267335" cy="275590"/>
          </a:xfrm>
          <a:prstGeom prst="rect">
            <a:avLst/>
          </a:prstGeom>
          <a:noFill/>
        </p:spPr>
        <p:txBody>
          <a:bodyPr wrap="none" rtlCol="0">
            <a:spAutoFit/>
          </a:bodyPr>
          <a:p>
            <a:pPr algn="ctr"/>
            <a:r>
              <a:rPr lang="en-US" altLang="zh-CN" sz="1200" b="1">
                <a:solidFill>
                  <a:schemeClr val="bg1"/>
                </a:solidFill>
              </a:rPr>
              <a:t>2</a:t>
            </a:r>
            <a:endParaRPr lang="en-US" altLang="zh-CN" sz="1200" b="1">
              <a:solidFill>
                <a:schemeClr val="bg1"/>
              </a:solidFill>
            </a:endParaRPr>
          </a:p>
        </p:txBody>
      </p:sp>
      <p:sp>
        <p:nvSpPr>
          <p:cNvPr id="47" name="矩形 46"/>
          <p:cNvSpPr/>
          <p:nvPr/>
        </p:nvSpPr>
        <p:spPr>
          <a:xfrm>
            <a:off x="5931535" y="5461635"/>
            <a:ext cx="1388110" cy="1043940"/>
          </a:xfrm>
          <a:prstGeom prst="rect">
            <a:avLst/>
          </a:prstGeom>
          <a:solidFill>
            <a:srgbClr val="778CE6"/>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lnSpc>
                <a:spcPct val="150000"/>
              </a:lnSpc>
            </a:pPr>
            <a:r>
              <a:rPr lang="zh-CN" altLang="en-US" sz="1200">
                <a:sym typeface="+mn-ea"/>
              </a:rPr>
              <a:t>自行于</a:t>
            </a:r>
            <a:r>
              <a:rPr lang="en-US" altLang="zh-CN" sz="1200">
                <a:sym typeface="+mn-ea"/>
              </a:rPr>
              <a:t>IPFS</a:t>
            </a:r>
            <a:endParaRPr lang="en-US" altLang="zh-CN" sz="1200">
              <a:sym typeface="+mn-ea"/>
            </a:endParaRPr>
          </a:p>
          <a:p>
            <a:pPr algn="ctr">
              <a:lnSpc>
                <a:spcPct val="150000"/>
              </a:lnSpc>
            </a:pPr>
            <a:r>
              <a:rPr lang="zh-CN" altLang="en-US" sz="1200">
                <a:sym typeface="+mn-ea"/>
              </a:rPr>
              <a:t>获取文件</a:t>
            </a:r>
            <a:endParaRPr lang="zh-CN" altLang="en-US" sz="1200"/>
          </a:p>
        </p:txBody>
      </p:sp>
      <p:sp>
        <p:nvSpPr>
          <p:cNvPr id="48" name="六边形 47"/>
          <p:cNvSpPr>
            <a:spLocks noChangeAspect="1"/>
          </p:cNvSpPr>
          <p:nvPr/>
        </p:nvSpPr>
        <p:spPr>
          <a:xfrm rot="5400000">
            <a:off x="6486761" y="5332735"/>
            <a:ext cx="276860" cy="239386"/>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9" name="文本框 48"/>
          <p:cNvSpPr txBox="1"/>
          <p:nvPr/>
        </p:nvSpPr>
        <p:spPr>
          <a:xfrm>
            <a:off x="6490018" y="5313680"/>
            <a:ext cx="267335" cy="275590"/>
          </a:xfrm>
          <a:prstGeom prst="rect">
            <a:avLst/>
          </a:prstGeom>
          <a:noFill/>
        </p:spPr>
        <p:txBody>
          <a:bodyPr wrap="none" rtlCol="0">
            <a:spAutoFit/>
          </a:bodyPr>
          <a:p>
            <a:pPr algn="ctr"/>
            <a:r>
              <a:rPr lang="en-US" altLang="zh-CN" sz="1200" b="1">
                <a:solidFill>
                  <a:schemeClr val="bg1"/>
                </a:solidFill>
              </a:rPr>
              <a:t>4</a:t>
            </a:r>
            <a:endParaRPr lang="en-US" altLang="zh-CN" sz="1200" b="1">
              <a:solidFill>
                <a:schemeClr val="bg1"/>
              </a:solidFill>
            </a:endParaRPr>
          </a:p>
        </p:txBody>
      </p:sp>
      <p:cxnSp>
        <p:nvCxnSpPr>
          <p:cNvPr id="50" name="直接箭头连接符 49"/>
          <p:cNvCxnSpPr/>
          <p:nvPr/>
        </p:nvCxnSpPr>
        <p:spPr>
          <a:xfrm flipH="1">
            <a:off x="4904105" y="4171315"/>
            <a:ext cx="1905" cy="129032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1" name="直接箭头连接符 50"/>
          <p:cNvCxnSpPr/>
          <p:nvPr/>
        </p:nvCxnSpPr>
        <p:spPr>
          <a:xfrm flipH="1">
            <a:off x="6612890" y="5039995"/>
            <a:ext cx="4445" cy="265430"/>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p:nvPr/>
        </p:nvCxnSpPr>
        <p:spPr>
          <a:xfrm flipV="1">
            <a:off x="2074545" y="2304415"/>
            <a:ext cx="4445" cy="223075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53" name="直接箭头连接符 52"/>
          <p:cNvCxnSpPr>
            <a:stCxn id="42" idx="2"/>
            <a:endCxn id="40" idx="0"/>
          </p:cNvCxnSpPr>
          <p:nvPr/>
        </p:nvCxnSpPr>
        <p:spPr>
          <a:xfrm flipH="1">
            <a:off x="3016250" y="4719955"/>
            <a:ext cx="1023620" cy="0"/>
          </a:xfrm>
          <a:prstGeom prst="straightConnector1">
            <a:avLst/>
          </a:prstGeom>
          <a:ln w="6350">
            <a:solidFill>
              <a:srgbClr val="31ECC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p:nvPr/>
        </p:nvCxnSpPr>
        <p:spPr>
          <a:xfrm flipH="1">
            <a:off x="5046345" y="4728845"/>
            <a:ext cx="1023620" cy="0"/>
          </a:xfrm>
          <a:prstGeom prst="straightConnector1">
            <a:avLst/>
          </a:prstGeom>
          <a:ln w="6350">
            <a:solidFill>
              <a:srgbClr val="31ECC3"/>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55" name="文本框 54"/>
          <p:cNvSpPr txBox="1"/>
          <p:nvPr/>
        </p:nvSpPr>
        <p:spPr>
          <a:xfrm>
            <a:off x="889635" y="3140075"/>
            <a:ext cx="868680" cy="368300"/>
          </a:xfrm>
          <a:prstGeom prst="rect">
            <a:avLst/>
          </a:prstGeom>
          <a:noFill/>
        </p:spPr>
        <p:txBody>
          <a:bodyPr wrap="none" rtlCol="0" anchor="t">
            <a:spAutoFit/>
          </a:bodyPr>
          <a:p>
            <a:pPr algn="dist">
              <a:lnSpc>
                <a:spcPct val="100000"/>
              </a:lnSpc>
            </a:pPr>
            <a:r>
              <a:rPr lang="zh-CN" altLang="en-US" b="1">
                <a:solidFill>
                  <a:schemeClr val="bg1"/>
                </a:solidFill>
                <a:sym typeface="+mn-ea"/>
              </a:rPr>
              <a:t>区块链</a:t>
            </a:r>
            <a:endParaRPr lang="zh-CN" altLang="en-US"/>
          </a:p>
        </p:txBody>
      </p:sp>
      <p:sp>
        <p:nvSpPr>
          <p:cNvPr id="56" name="文本框 55"/>
          <p:cNvSpPr txBox="1"/>
          <p:nvPr/>
        </p:nvSpPr>
        <p:spPr>
          <a:xfrm>
            <a:off x="889635" y="4531360"/>
            <a:ext cx="690880" cy="368300"/>
          </a:xfrm>
          <a:prstGeom prst="rect">
            <a:avLst/>
          </a:prstGeom>
          <a:noFill/>
        </p:spPr>
        <p:txBody>
          <a:bodyPr wrap="none" rtlCol="0" anchor="t">
            <a:spAutoFit/>
          </a:bodyPr>
          <a:p>
            <a:pPr algn="dist">
              <a:lnSpc>
                <a:spcPct val="100000"/>
              </a:lnSpc>
            </a:pPr>
            <a:r>
              <a:rPr lang="en-US" altLang="zh-CN" b="1">
                <a:solidFill>
                  <a:schemeClr val="bg1"/>
                </a:solidFill>
                <a:sym typeface="+mn-ea"/>
              </a:rPr>
              <a:t>IPFS</a:t>
            </a:r>
            <a:endParaRPr lang="en-US" altLang="zh-CN" b="1">
              <a:solidFill>
                <a:schemeClr val="bg1"/>
              </a:solidFill>
              <a:sym typeface="+mn-ea"/>
            </a:endParaRPr>
          </a:p>
        </p:txBody>
      </p:sp>
      <p:sp>
        <p:nvSpPr>
          <p:cNvPr id="26" name="文本框 25"/>
          <p:cNvSpPr txBox="1"/>
          <p:nvPr/>
        </p:nvSpPr>
        <p:spPr>
          <a:xfrm>
            <a:off x="2530158" y="1102995"/>
            <a:ext cx="267335" cy="275590"/>
          </a:xfrm>
          <a:prstGeom prst="rect">
            <a:avLst/>
          </a:prstGeom>
          <a:noFill/>
        </p:spPr>
        <p:txBody>
          <a:bodyPr wrap="none" rtlCol="0">
            <a:spAutoFit/>
          </a:bodyPr>
          <a:p>
            <a:pPr algn="ctr"/>
            <a:r>
              <a:rPr lang="en-US" altLang="zh-CN" sz="1200" b="1">
                <a:solidFill>
                  <a:schemeClr val="bg1"/>
                </a:solidFill>
              </a:rPr>
              <a:t>1</a:t>
            </a:r>
            <a:endParaRPr lang="en-US" altLang="zh-CN" sz="1200" b="1">
              <a:solidFill>
                <a:schemeClr val="bg1"/>
              </a:solidFill>
            </a:endParaRPr>
          </a:p>
        </p:txBody>
      </p:sp>
    </p:spTree>
    <p:custDataLst>
      <p:tags r:id="rId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3"/>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6"/>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4"/>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8"/>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52"/>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46"/>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4"/>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11"/>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7"/>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5"/>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10"/>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38"/>
                                        </p:tgtEl>
                                        <p:attrNameLst>
                                          <p:attrName>style.visibility</p:attrName>
                                        </p:attrNameLst>
                                      </p:cBhvr>
                                      <p:to>
                                        <p:strVal val="visible"/>
                                      </p:to>
                                    </p:set>
                                  </p:childTnLst>
                                </p:cTn>
                              </p:par>
                              <p:par>
                                <p:cTn id="73" presetID="1" presetClass="entr" presetSubtype="0" fill="hold" grpId="0" nodeType="withEffect">
                                  <p:stCondLst>
                                    <p:cond delay="0"/>
                                  </p:stCondLst>
                                  <p:childTnLst>
                                    <p:set>
                                      <p:cBhvr>
                                        <p:cTn id="74" dur="1" fill="hold">
                                          <p:stCondLst>
                                            <p:cond delay="0"/>
                                          </p:stCondLst>
                                        </p:cTn>
                                        <p:tgtEl>
                                          <p:spTgt spid="14"/>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51"/>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49"/>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47"/>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13"/>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22">
                                            <p:txEl>
                                              <p:pRg st="0" end="0"/>
                                            </p:txEl>
                                          </p:spTgt>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nodeType="clickEffect">
                                  <p:stCondLst>
                                    <p:cond delay="0"/>
                                  </p:stCondLst>
                                  <p:childTnLst>
                                    <p:set>
                                      <p:cBhvr>
                                        <p:cTn id="92"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nodeType="clickEffect">
                                  <p:stCondLst>
                                    <p:cond delay="0"/>
                                  </p:stCondLst>
                                  <p:childTnLst>
                                    <p:set>
                                      <p:cBhvr>
                                        <p:cTn id="96"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55" grpId="0"/>
      <p:bldP spid="2" grpId="0" animBg="1"/>
      <p:bldP spid="56" grpId="0"/>
      <p:bldP spid="18" grpId="0" animBg="1"/>
      <p:bldP spid="40" grpId="0" animBg="1"/>
      <p:bldP spid="42" grpId="0" animBg="1"/>
      <p:bldP spid="43" grpId="0" animBg="1"/>
      <p:bldP spid="19" grpId="0" animBg="1"/>
      <p:bldP spid="8" grpId="0"/>
      <p:bldP spid="7" grpId="0"/>
      <p:bldP spid="6" grpId="0" animBg="1"/>
      <p:bldP spid="26" grpId="0"/>
      <p:bldP spid="4" grpId="0" animBg="1"/>
      <p:bldP spid="9" grpId="0" animBg="1"/>
      <p:bldP spid="5" grpId="0" animBg="1"/>
      <p:bldP spid="46" grpId="0"/>
      <p:bldP spid="44" grpId="0" animBg="1"/>
      <p:bldP spid="11" grpId="0" animBg="1"/>
      <p:bldP spid="12" grpId="0" animBg="1"/>
      <p:bldP spid="37" grpId="0"/>
      <p:bldP spid="35" grpId="0" animBg="1"/>
      <p:bldP spid="10" grpId="0" animBg="1"/>
      <p:bldP spid="14" grpId="0" animBg="1"/>
      <p:bldP spid="49" grpId="0"/>
      <p:bldP spid="47" grpId="0" animBg="1"/>
      <p:bldP spid="1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25" name="矩形 24"/>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1" name="图片 20" descr="组 1"/>
          <p:cNvPicPr>
            <a:picLocks noChangeAspect="1"/>
          </p:cNvPicPr>
          <p:nvPr/>
        </p:nvPicPr>
        <p:blipFill>
          <a:blip r:embed="rId2"/>
          <a:stretch>
            <a:fillRect/>
          </a:stretch>
        </p:blipFill>
        <p:spPr>
          <a:xfrm>
            <a:off x="2477770" y="1188720"/>
            <a:ext cx="6652260" cy="4283075"/>
          </a:xfrm>
          <a:prstGeom prst="rect">
            <a:avLst/>
          </a:prstGeom>
        </p:spPr>
      </p:pic>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455035"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数据流通追溯</a:t>
            </a:r>
            <a:r>
              <a:rPr lang="zh-CN" sz="2600" i="1" dirty="0">
                <a:solidFill>
                  <a:schemeClr val="bg1"/>
                </a:solidFill>
                <a:latin typeface="汉仪雅酷黑简" panose="00020600040101010101" charset="-122"/>
                <a:ea typeface="汉仪雅酷黑简" panose="00020600040101010101" charset="-122"/>
                <a:sym typeface="+mn-ea"/>
              </a:rPr>
              <a:t>和监管</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右箭头 31"/>
          <p:cNvSpPr/>
          <p:nvPr/>
        </p:nvSpPr>
        <p:spPr>
          <a:xfrm>
            <a:off x="1401445" y="5213985"/>
            <a:ext cx="8994775" cy="1000125"/>
          </a:xfrm>
          <a:prstGeom prst="rightArrow">
            <a:avLst/>
          </a:prstGeom>
          <a:noFill/>
          <a:ln>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区块链：可追溯，可验证，</a:t>
            </a:r>
            <a:r>
              <a:rPr lang="zh-CN" altLang="en-US"/>
              <a:t>可监管</a:t>
            </a:r>
            <a:endParaRPr lang="zh-CN" altLang="en-US"/>
          </a:p>
        </p:txBody>
      </p:sp>
      <p:sp>
        <p:nvSpPr>
          <p:cNvPr id="20" name="剪去对角的矩形 19"/>
          <p:cNvSpPr/>
          <p:nvPr/>
        </p:nvSpPr>
        <p:spPr>
          <a:xfrm>
            <a:off x="6301105" y="405130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交易信息</a:t>
            </a:r>
            <a:endParaRPr lang="zh-CN" altLang="en-US" sz="1300"/>
          </a:p>
        </p:txBody>
      </p:sp>
      <p:sp>
        <p:nvSpPr>
          <p:cNvPr id="22" name="剪去对角的矩形 21"/>
          <p:cNvSpPr/>
          <p:nvPr/>
        </p:nvSpPr>
        <p:spPr>
          <a:xfrm>
            <a:off x="3551555" y="169799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身份</a:t>
            </a:r>
            <a:endParaRPr lang="zh-CN" altLang="en-US" sz="1300"/>
          </a:p>
        </p:txBody>
      </p:sp>
      <p:sp>
        <p:nvSpPr>
          <p:cNvPr id="24" name="剪去对角的矩形 23"/>
          <p:cNvSpPr/>
          <p:nvPr/>
        </p:nvSpPr>
        <p:spPr>
          <a:xfrm>
            <a:off x="3551555" y="2874645"/>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数据内容</a:t>
            </a:r>
            <a:endParaRPr lang="zh-CN" altLang="en-US" sz="1300"/>
          </a:p>
        </p:txBody>
      </p:sp>
      <p:sp>
        <p:nvSpPr>
          <p:cNvPr id="26" name="剪去对角的矩形 25"/>
          <p:cNvSpPr/>
          <p:nvPr/>
        </p:nvSpPr>
        <p:spPr>
          <a:xfrm>
            <a:off x="3551555" y="4051300"/>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数据权属</a:t>
            </a:r>
            <a:endParaRPr lang="zh-CN" altLang="en-US" sz="1300"/>
          </a:p>
        </p:txBody>
      </p:sp>
      <p:sp>
        <p:nvSpPr>
          <p:cNvPr id="28" name="剪去对角的矩形 27"/>
          <p:cNvSpPr/>
          <p:nvPr/>
        </p:nvSpPr>
        <p:spPr>
          <a:xfrm>
            <a:off x="6301105" y="1697990"/>
            <a:ext cx="1637030" cy="4318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数据权属变化</a:t>
            </a:r>
            <a:endParaRPr lang="zh-CN" altLang="en-US" sz="1300"/>
          </a:p>
        </p:txBody>
      </p:sp>
      <p:sp>
        <p:nvSpPr>
          <p:cNvPr id="31" name="剪去对角的矩形 30"/>
          <p:cNvSpPr/>
          <p:nvPr/>
        </p:nvSpPr>
        <p:spPr>
          <a:xfrm>
            <a:off x="6301105" y="2874645"/>
            <a:ext cx="1638000" cy="432000"/>
          </a:xfrm>
          <a:prstGeom prst="snip2DiagRect">
            <a:avLst/>
          </a:prstGeom>
          <a:solidFill>
            <a:srgbClr val="3151E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300"/>
              <a:t>数据传输</a:t>
            </a:r>
            <a:endParaRPr lang="zh-CN" altLang="en-US" sz="1300"/>
          </a:p>
        </p:txBody>
      </p:sp>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5715" y="0"/>
            <a:ext cx="12207875" cy="6858000"/>
          </a:xfrm>
          <a:prstGeom prst="rect">
            <a:avLst/>
          </a:prstGeom>
        </p:spPr>
      </p:pic>
      <p:sp>
        <p:nvSpPr>
          <p:cNvPr id="105" name="矩形 104"/>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18681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海峡链特点</a:t>
            </a:r>
            <a:endParaRPr lang="zh-CN"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4" name="剪去对角的矩形 43"/>
          <p:cNvSpPr>
            <a:spLocks noChangeAspect="1"/>
          </p:cNvSpPr>
          <p:nvPr/>
        </p:nvSpPr>
        <p:spPr>
          <a:xfrm>
            <a:off x="5346065" y="3166745"/>
            <a:ext cx="464248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grpSp>
        <p:nvGrpSpPr>
          <p:cNvPr id="46" name="组合 45"/>
          <p:cNvGrpSpPr/>
          <p:nvPr/>
        </p:nvGrpSpPr>
        <p:grpSpPr>
          <a:xfrm>
            <a:off x="5390198" y="3319780"/>
            <a:ext cx="4536440" cy="330200"/>
            <a:chOff x="6417" y="4343"/>
            <a:chExt cx="7144" cy="520"/>
          </a:xfrm>
        </p:grpSpPr>
        <p:sp>
          <p:nvSpPr>
            <p:cNvPr id="47" name="文本框 46"/>
            <p:cNvSpPr txBox="1"/>
            <p:nvPr/>
          </p:nvSpPr>
          <p:spPr>
            <a:xfrm>
              <a:off x="6417" y="4380"/>
              <a:ext cx="2528" cy="483"/>
            </a:xfrm>
            <a:prstGeom prst="rect">
              <a:avLst/>
            </a:prstGeom>
            <a:noFill/>
          </p:spPr>
          <p:txBody>
            <a:bodyPr wrap="none" rtlCol="0">
              <a:spAutoFit/>
            </a:bodyPr>
            <a:p>
              <a:pPr algn="l"/>
              <a:r>
                <a:rPr lang="zh-CN" altLang="en-US" sz="1400">
                  <a:solidFill>
                    <a:schemeClr val="bg1"/>
                  </a:solidFill>
                  <a:latin typeface="微软雅黑" panose="020B0503020204020204" charset="-122"/>
                  <a:ea typeface="微软雅黑" panose="020B0503020204020204" charset="-122"/>
                </a:rPr>
                <a:t>区块链浏览器开放</a:t>
              </a:r>
              <a:endParaRPr lang="zh-CN" altLang="en-US" sz="1400">
                <a:solidFill>
                  <a:schemeClr val="bg1"/>
                </a:solidFill>
                <a:latin typeface="微软雅黑" panose="020B0503020204020204" charset="-122"/>
                <a:ea typeface="微软雅黑" panose="020B0503020204020204" charset="-122"/>
              </a:endParaRPr>
            </a:p>
          </p:txBody>
        </p:sp>
        <p:sp>
          <p:nvSpPr>
            <p:cNvPr id="48" name="文本框 47"/>
            <p:cNvSpPr txBox="1"/>
            <p:nvPr/>
          </p:nvSpPr>
          <p:spPr>
            <a:xfrm>
              <a:off x="9525" y="4380"/>
              <a:ext cx="1408" cy="483"/>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代码开源</a:t>
              </a:r>
              <a:endParaRPr lang="zh-CN" altLang="en-US" sz="1400">
                <a:solidFill>
                  <a:schemeClr val="bg1"/>
                </a:solidFill>
                <a:latin typeface="微软雅黑" panose="020B0503020204020204" charset="-122"/>
                <a:ea typeface="微软雅黑" panose="020B0503020204020204" charset="-122"/>
              </a:endParaRPr>
            </a:p>
          </p:txBody>
        </p:sp>
        <p:cxnSp>
          <p:nvCxnSpPr>
            <p:cNvPr id="49" name="直接连接符 48"/>
            <p:cNvCxnSpPr/>
            <p:nvPr/>
          </p:nvCxnSpPr>
          <p:spPr>
            <a:xfrm>
              <a:off x="9010"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a:off x="11478"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58" name="文本框 57"/>
            <p:cNvSpPr txBox="1"/>
            <p:nvPr/>
          </p:nvSpPr>
          <p:spPr>
            <a:xfrm>
              <a:off x="11593" y="4380"/>
              <a:ext cx="1968" cy="483"/>
            </a:xfrm>
            <a:prstGeom prst="rect">
              <a:avLst/>
            </a:prstGeom>
            <a:noFill/>
          </p:spPr>
          <p:txBody>
            <a:bodyPr wrap="none" rtlCol="0">
              <a:spAutoFit/>
            </a:bodyPr>
            <a:p>
              <a:pPr algn="r"/>
              <a:r>
                <a:rPr lang="zh-CN" altLang="en-US" sz="1400">
                  <a:solidFill>
                    <a:schemeClr val="bg1"/>
                  </a:solidFill>
                  <a:latin typeface="微软雅黑" panose="020B0503020204020204" charset="-122"/>
                  <a:ea typeface="微软雅黑" panose="020B0503020204020204" charset="-122"/>
                </a:rPr>
                <a:t>智能合约开源</a:t>
              </a:r>
              <a:endParaRPr lang="zh-CN" altLang="en-US" sz="1400">
                <a:solidFill>
                  <a:schemeClr val="bg1"/>
                </a:solidFill>
                <a:latin typeface="微软雅黑" panose="020B0503020204020204" charset="-122"/>
                <a:ea typeface="微软雅黑" panose="020B0503020204020204" charset="-122"/>
              </a:endParaRPr>
            </a:p>
          </p:txBody>
        </p:sp>
      </p:grpSp>
      <p:sp>
        <p:nvSpPr>
          <p:cNvPr id="64" name="剪去对角的矩形 63"/>
          <p:cNvSpPr>
            <a:spLocks noChangeAspect="1"/>
          </p:cNvSpPr>
          <p:nvPr/>
        </p:nvSpPr>
        <p:spPr>
          <a:xfrm>
            <a:off x="5336540" y="4290060"/>
            <a:ext cx="465137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sp>
        <p:nvSpPr>
          <p:cNvPr id="66" name="文本框 65"/>
          <p:cNvSpPr txBox="1"/>
          <p:nvPr/>
        </p:nvSpPr>
        <p:spPr>
          <a:xfrm>
            <a:off x="5498465" y="4470400"/>
            <a:ext cx="894080" cy="306705"/>
          </a:xfrm>
          <a:prstGeom prst="rect">
            <a:avLst/>
          </a:prstGeom>
          <a:noFill/>
        </p:spPr>
        <p:txBody>
          <a:bodyPr wrap="none" rtlCol="0">
            <a:spAutoFit/>
          </a:bodyPr>
          <a:p>
            <a:pPr algn="ctr"/>
            <a:r>
              <a:rPr lang="zh-CN" altLang="en-US" sz="1400">
                <a:solidFill>
                  <a:schemeClr val="bg1"/>
                </a:solidFill>
                <a:latin typeface="微软雅黑" panose="020B0503020204020204" charset="-122"/>
                <a:ea typeface="微软雅黑" panose="020B0503020204020204" charset="-122"/>
              </a:rPr>
              <a:t>节点准入</a:t>
            </a:r>
            <a:endParaRPr lang="zh-CN" altLang="en-US" sz="1400">
              <a:solidFill>
                <a:schemeClr val="bg1"/>
              </a:solidFill>
              <a:latin typeface="微软雅黑" panose="020B0503020204020204" charset="-122"/>
              <a:ea typeface="微软雅黑" panose="020B0503020204020204" charset="-122"/>
            </a:endParaRPr>
          </a:p>
        </p:txBody>
      </p:sp>
      <p:sp>
        <p:nvSpPr>
          <p:cNvPr id="67" name="文本框 66"/>
          <p:cNvSpPr txBox="1"/>
          <p:nvPr/>
        </p:nvSpPr>
        <p:spPr>
          <a:xfrm>
            <a:off x="6616700" y="4470400"/>
            <a:ext cx="894080" cy="306705"/>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数据监管</a:t>
            </a:r>
            <a:endParaRPr lang="zh-CN" altLang="en-US" sz="1400">
              <a:solidFill>
                <a:schemeClr val="bg1"/>
              </a:solidFill>
              <a:latin typeface="微软雅黑" panose="020B0503020204020204" charset="-122"/>
              <a:ea typeface="微软雅黑" panose="020B0503020204020204" charset="-122"/>
            </a:endParaRPr>
          </a:p>
        </p:txBody>
      </p:sp>
      <p:sp>
        <p:nvSpPr>
          <p:cNvPr id="68" name="文本框 67"/>
          <p:cNvSpPr txBox="1"/>
          <p:nvPr/>
        </p:nvSpPr>
        <p:spPr>
          <a:xfrm>
            <a:off x="7722870" y="4470400"/>
            <a:ext cx="999490" cy="306705"/>
          </a:xfrm>
          <a:prstGeom prst="rect">
            <a:avLst/>
          </a:prstGeom>
          <a:noFill/>
        </p:spPr>
        <p:txBody>
          <a:bodyPr wrap="none" rtlCol="0">
            <a:spAutoFit/>
          </a:bodyPr>
          <a:p>
            <a:r>
              <a:rPr lang="en-US" sz="1400">
                <a:solidFill>
                  <a:schemeClr val="bg1"/>
                </a:solidFill>
                <a:latin typeface="微软雅黑" panose="020B0503020204020204" charset="-122"/>
                <a:ea typeface="微软雅黑" panose="020B0503020204020204" charset="-122"/>
                <a:cs typeface="微软雅黑" panose="020B0503020204020204" charset="-122"/>
              </a:rPr>
              <a:t>Dapp</a:t>
            </a:r>
            <a:r>
              <a:rPr lang="zh-CN" altLang="en-US" sz="1400">
                <a:solidFill>
                  <a:schemeClr val="bg1"/>
                </a:solidFill>
                <a:latin typeface="微软雅黑" panose="020B0503020204020204" charset="-122"/>
                <a:ea typeface="微软雅黑" panose="020B0503020204020204" charset="-122"/>
                <a:cs typeface="微软雅黑" panose="020B0503020204020204" charset="-122"/>
              </a:rPr>
              <a:t>监管</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p:txBody>
      </p:sp>
      <p:cxnSp>
        <p:nvCxnSpPr>
          <p:cNvPr id="69" name="直接连接符 68"/>
          <p:cNvCxnSpPr/>
          <p:nvPr/>
        </p:nvCxnSpPr>
        <p:spPr>
          <a:xfrm>
            <a:off x="650430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a:off x="762317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8830945" y="4461828"/>
            <a:ext cx="0" cy="292735"/>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72" name="文本框 71"/>
          <p:cNvSpPr txBox="1"/>
          <p:nvPr/>
        </p:nvSpPr>
        <p:spPr>
          <a:xfrm>
            <a:off x="8924290" y="4470400"/>
            <a:ext cx="894080" cy="306705"/>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rPr>
              <a:t>合约审查</a:t>
            </a:r>
            <a:endParaRPr lang="zh-CN" altLang="en-US" sz="1400">
              <a:solidFill>
                <a:schemeClr val="bg1"/>
              </a:solidFill>
              <a:latin typeface="微软雅黑" panose="020B0503020204020204" charset="-122"/>
              <a:ea typeface="微软雅黑" panose="020B0503020204020204" charset="-122"/>
            </a:endParaRPr>
          </a:p>
        </p:txBody>
      </p:sp>
      <p:sp>
        <p:nvSpPr>
          <p:cNvPr id="76" name="六边形 75"/>
          <p:cNvSpPr>
            <a:spLocks noChangeAspect="1"/>
          </p:cNvSpPr>
          <p:nvPr/>
        </p:nvSpPr>
        <p:spPr>
          <a:xfrm rot="5400000">
            <a:off x="1464945" y="2493010"/>
            <a:ext cx="2233295" cy="1927225"/>
          </a:xfrm>
          <a:prstGeom prst="hexagon">
            <a:avLst/>
          </a:prstGeom>
          <a:noFill/>
          <a:ln w="508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7" name="文本框 76"/>
          <p:cNvSpPr txBox="1"/>
          <p:nvPr/>
        </p:nvSpPr>
        <p:spPr>
          <a:xfrm>
            <a:off x="2041525" y="3235643"/>
            <a:ext cx="1081405" cy="460375"/>
          </a:xfrm>
          <a:prstGeom prst="rect">
            <a:avLst/>
          </a:prstGeom>
          <a:noFill/>
        </p:spPr>
        <p:txBody>
          <a:bodyPr wrap="square" rtlCol="0">
            <a:spAutoFit/>
          </a:bodyPr>
          <a:p>
            <a:pPr algn="dist">
              <a:lnSpc>
                <a:spcPct val="120000"/>
              </a:lnSpc>
              <a:spcBef>
                <a:spcPts val="0"/>
              </a:spcBef>
              <a:spcAft>
                <a:spcPts val="0"/>
              </a:spcAft>
            </a:pPr>
            <a:r>
              <a:rPr lang="zh-CN" sz="2000">
                <a:solidFill>
                  <a:schemeClr val="bg1"/>
                </a:solidFill>
                <a:latin typeface="汉仪雅酷黑简" panose="00020600040101010101" charset="-122"/>
                <a:ea typeface="汉仪雅酷黑简" panose="00020600040101010101" charset="-122"/>
              </a:rPr>
              <a:t>海峡链</a:t>
            </a:r>
            <a:endParaRPr lang="zh-CN" sz="2000">
              <a:solidFill>
                <a:schemeClr val="bg1"/>
              </a:solidFill>
              <a:latin typeface="汉仪雅酷黑简" panose="00020600040101010101" charset="-122"/>
              <a:ea typeface="汉仪雅酷黑简" panose="00020600040101010101" charset="-122"/>
            </a:endParaRPr>
          </a:p>
        </p:txBody>
      </p:sp>
      <p:sp>
        <p:nvSpPr>
          <p:cNvPr id="73" name="六边形 72"/>
          <p:cNvSpPr>
            <a:spLocks noChangeAspect="1"/>
          </p:cNvSpPr>
          <p:nvPr/>
        </p:nvSpPr>
        <p:spPr>
          <a:xfrm rot="5400000">
            <a:off x="1610995" y="2618740"/>
            <a:ext cx="1941195" cy="1675130"/>
          </a:xfrm>
          <a:prstGeom prst="hexagon">
            <a:avLst/>
          </a:prstGeom>
          <a:noFill/>
          <a:ln w="127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4" name="六边形 73"/>
          <p:cNvSpPr>
            <a:spLocks noChangeAspect="1"/>
          </p:cNvSpPr>
          <p:nvPr/>
        </p:nvSpPr>
        <p:spPr>
          <a:xfrm rot="5400000">
            <a:off x="4240530" y="1992313"/>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5" name="文本框 74"/>
          <p:cNvSpPr txBox="1"/>
          <p:nvPr/>
        </p:nvSpPr>
        <p:spPr>
          <a:xfrm>
            <a:off x="4367213" y="2073593"/>
            <a:ext cx="538480" cy="521970"/>
          </a:xfrm>
          <a:prstGeom prst="rect">
            <a:avLst/>
          </a:prstGeom>
          <a:noFill/>
        </p:spPr>
        <p:txBody>
          <a:bodyPr wrap="none" rtlCol="0">
            <a:spAutoFit/>
          </a:bodyPr>
          <a:p>
            <a:pPr algn="ctr"/>
            <a:r>
              <a:rPr lang="zh-CN" sz="1400" b="1">
                <a:solidFill>
                  <a:schemeClr val="bg1"/>
                </a:solidFill>
              </a:rPr>
              <a:t>安全</a:t>
            </a:r>
            <a:endParaRPr lang="zh-CN" sz="1400" b="1">
              <a:solidFill>
                <a:schemeClr val="bg1"/>
              </a:solidFill>
            </a:endParaRPr>
          </a:p>
          <a:p>
            <a:pPr algn="ctr"/>
            <a:r>
              <a:rPr lang="zh-CN" sz="1400" b="1">
                <a:solidFill>
                  <a:schemeClr val="bg1"/>
                </a:solidFill>
              </a:rPr>
              <a:t>可信</a:t>
            </a:r>
            <a:endParaRPr lang="zh-CN" sz="1400" b="1">
              <a:solidFill>
                <a:schemeClr val="bg1"/>
              </a:solidFill>
            </a:endParaRPr>
          </a:p>
        </p:txBody>
      </p:sp>
      <p:sp>
        <p:nvSpPr>
          <p:cNvPr id="95" name="剪去对角的矩形 94"/>
          <p:cNvSpPr>
            <a:spLocks noChangeAspect="1"/>
          </p:cNvSpPr>
          <p:nvPr/>
        </p:nvSpPr>
        <p:spPr>
          <a:xfrm>
            <a:off x="5358765" y="2004695"/>
            <a:ext cx="4629785" cy="636270"/>
          </a:xfrm>
          <a:prstGeom prst="snip2DiagRect">
            <a:avLst/>
          </a:prstGeom>
          <a:solidFill>
            <a:schemeClr val="tx1">
              <a:alpha val="50000"/>
            </a:schemeClr>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en-US" altLang="zh-CN" sz="1200" b="1">
              <a:solidFill>
                <a:schemeClr val="bg1"/>
              </a:solidFill>
            </a:endParaRPr>
          </a:p>
        </p:txBody>
      </p:sp>
      <p:grpSp>
        <p:nvGrpSpPr>
          <p:cNvPr id="97" name="组合 96"/>
          <p:cNvGrpSpPr/>
          <p:nvPr/>
        </p:nvGrpSpPr>
        <p:grpSpPr>
          <a:xfrm>
            <a:off x="5584508" y="2157730"/>
            <a:ext cx="4145915" cy="330200"/>
            <a:chOff x="6407" y="4343"/>
            <a:chExt cx="6529" cy="520"/>
          </a:xfrm>
        </p:grpSpPr>
        <p:sp>
          <p:nvSpPr>
            <p:cNvPr id="98" name="文本框 97"/>
            <p:cNvSpPr txBox="1"/>
            <p:nvPr/>
          </p:nvSpPr>
          <p:spPr>
            <a:xfrm>
              <a:off x="6407" y="4380"/>
              <a:ext cx="1968" cy="483"/>
            </a:xfrm>
            <a:prstGeom prst="rect">
              <a:avLst/>
            </a:prstGeom>
            <a:noFill/>
          </p:spPr>
          <p:txBody>
            <a:bodyPr wrap="none" rtlCol="0">
              <a:spAutoFit/>
            </a:bodyPr>
            <a:p>
              <a:pPr algn="l"/>
              <a:r>
                <a:rPr lang="zh-CN" altLang="en-US" sz="1400">
                  <a:solidFill>
                    <a:schemeClr val="bg1"/>
                  </a:solidFill>
                  <a:latin typeface="微软雅黑" panose="020B0503020204020204" charset="-122"/>
                  <a:ea typeface="微软雅黑" panose="020B0503020204020204" charset="-122"/>
                </a:rPr>
                <a:t>支持国密算法</a:t>
              </a:r>
              <a:endParaRPr lang="zh-CN" altLang="en-US" sz="1400">
                <a:solidFill>
                  <a:schemeClr val="bg1"/>
                </a:solidFill>
                <a:latin typeface="微软雅黑" panose="020B0503020204020204" charset="-122"/>
                <a:ea typeface="微软雅黑" panose="020B0503020204020204" charset="-122"/>
              </a:endParaRPr>
            </a:p>
          </p:txBody>
        </p:sp>
        <p:sp>
          <p:nvSpPr>
            <p:cNvPr id="99" name="文本框 98"/>
            <p:cNvSpPr txBox="1"/>
            <p:nvPr/>
          </p:nvSpPr>
          <p:spPr>
            <a:xfrm>
              <a:off x="9109" y="4377"/>
              <a:ext cx="1688" cy="483"/>
            </a:xfrm>
            <a:prstGeom prst="rect">
              <a:avLst/>
            </a:prstGeom>
            <a:noFill/>
          </p:spPr>
          <p:txBody>
            <a:bodyPr wrap="none" rtlCol="0">
              <a:spAutoFit/>
            </a:bodyPr>
            <a:p>
              <a:r>
                <a:rPr lang="zh-CN" altLang="en-US" sz="1400">
                  <a:solidFill>
                    <a:schemeClr val="bg1"/>
                  </a:solidFill>
                  <a:latin typeface="微软雅黑" panose="020B0503020204020204" charset="-122"/>
                  <a:ea typeface="微软雅黑" panose="020B0503020204020204" charset="-122"/>
                  <a:cs typeface="微软雅黑" panose="020B0503020204020204" charset="-122"/>
                </a:rPr>
                <a:t>改进版</a:t>
              </a:r>
              <a:r>
                <a:rPr lang="en-US" altLang="zh-CN" sz="1400">
                  <a:solidFill>
                    <a:schemeClr val="bg1"/>
                  </a:solidFill>
                  <a:latin typeface="微软雅黑" panose="020B0503020204020204" charset="-122"/>
                  <a:ea typeface="微软雅黑" panose="020B0503020204020204" charset="-122"/>
                  <a:cs typeface="微软雅黑" panose="020B0503020204020204" charset="-122"/>
                </a:rPr>
                <a:t>IPFS</a:t>
              </a:r>
              <a:endParaRPr lang="en-US" altLang="zh-CN" sz="1400">
                <a:solidFill>
                  <a:schemeClr val="bg1"/>
                </a:solidFill>
                <a:latin typeface="微软雅黑" panose="020B0503020204020204" charset="-122"/>
                <a:ea typeface="微软雅黑" panose="020B0503020204020204" charset="-122"/>
                <a:cs typeface="微软雅黑" panose="020B0503020204020204" charset="-122"/>
              </a:endParaRPr>
            </a:p>
          </p:txBody>
        </p:sp>
        <p:cxnSp>
          <p:nvCxnSpPr>
            <p:cNvPr id="100" name="直接连接符 99"/>
            <p:cNvCxnSpPr/>
            <p:nvPr/>
          </p:nvCxnSpPr>
          <p:spPr>
            <a:xfrm>
              <a:off x="8700"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cxnSp>
          <p:nvCxnSpPr>
            <p:cNvPr id="101" name="直接连接符 100"/>
            <p:cNvCxnSpPr/>
            <p:nvPr/>
          </p:nvCxnSpPr>
          <p:spPr>
            <a:xfrm>
              <a:off x="11178" y="4343"/>
              <a:ext cx="0" cy="461"/>
            </a:xfrm>
            <a:prstGeom prst="line">
              <a:avLst/>
            </a:prstGeom>
            <a:ln>
              <a:solidFill>
                <a:srgbClr val="C4C9DE"/>
              </a:solidFill>
            </a:ln>
          </p:spPr>
          <p:style>
            <a:lnRef idx="1">
              <a:schemeClr val="accent1"/>
            </a:lnRef>
            <a:fillRef idx="0">
              <a:schemeClr val="accent1"/>
            </a:fillRef>
            <a:effectRef idx="0">
              <a:schemeClr val="accent1"/>
            </a:effectRef>
            <a:fontRef idx="minor">
              <a:schemeClr val="tx1"/>
            </a:fontRef>
          </p:style>
        </p:cxnSp>
        <p:sp>
          <p:nvSpPr>
            <p:cNvPr id="102" name="文本框 101"/>
            <p:cNvSpPr txBox="1"/>
            <p:nvPr/>
          </p:nvSpPr>
          <p:spPr>
            <a:xfrm>
              <a:off x="11528" y="4380"/>
              <a:ext cx="1408" cy="483"/>
            </a:xfrm>
            <a:prstGeom prst="rect">
              <a:avLst/>
            </a:prstGeom>
            <a:noFill/>
          </p:spPr>
          <p:txBody>
            <a:bodyPr wrap="none" rtlCol="0">
              <a:spAutoFit/>
            </a:bodyPr>
            <a:p>
              <a:pPr algn="r"/>
              <a:r>
                <a:rPr lang="zh-CN" altLang="en-US" sz="1400">
                  <a:solidFill>
                    <a:schemeClr val="bg1"/>
                  </a:solidFill>
                  <a:latin typeface="微软雅黑" panose="020B0503020204020204" charset="-122"/>
                  <a:ea typeface="微软雅黑" panose="020B0503020204020204" charset="-122"/>
                </a:rPr>
                <a:t>数据锚定</a:t>
              </a:r>
              <a:endParaRPr lang="zh-CN" altLang="en-US" sz="1400">
                <a:solidFill>
                  <a:schemeClr val="bg1"/>
                </a:solidFill>
                <a:latin typeface="微软雅黑" panose="020B0503020204020204" charset="-122"/>
                <a:ea typeface="微软雅黑" panose="020B0503020204020204" charset="-122"/>
              </a:endParaRPr>
            </a:p>
          </p:txBody>
        </p:sp>
      </p:grpSp>
      <p:cxnSp>
        <p:nvCxnSpPr>
          <p:cNvPr id="103" name="直接连接符 102"/>
          <p:cNvCxnSpPr/>
          <p:nvPr/>
        </p:nvCxnSpPr>
        <p:spPr>
          <a:xfrm>
            <a:off x="4958715" y="2320290"/>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06" name="六边形 105"/>
          <p:cNvSpPr>
            <a:spLocks noChangeAspect="1"/>
          </p:cNvSpPr>
          <p:nvPr/>
        </p:nvSpPr>
        <p:spPr>
          <a:xfrm rot="5400000">
            <a:off x="4211955" y="3114358"/>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7" name="文本框 106"/>
          <p:cNvSpPr txBox="1"/>
          <p:nvPr/>
        </p:nvSpPr>
        <p:spPr>
          <a:xfrm>
            <a:off x="4338638" y="3195638"/>
            <a:ext cx="538480" cy="521970"/>
          </a:xfrm>
          <a:prstGeom prst="rect">
            <a:avLst/>
          </a:prstGeom>
          <a:noFill/>
        </p:spPr>
        <p:txBody>
          <a:bodyPr wrap="none" rtlCol="0">
            <a:spAutoFit/>
          </a:bodyPr>
          <a:p>
            <a:pPr algn="ctr"/>
            <a:r>
              <a:rPr lang="zh-CN" sz="1400" b="1">
                <a:solidFill>
                  <a:schemeClr val="bg1"/>
                </a:solidFill>
              </a:rPr>
              <a:t>真实</a:t>
            </a:r>
            <a:endParaRPr lang="zh-CN" sz="1400" b="1">
              <a:solidFill>
                <a:schemeClr val="bg1"/>
              </a:solidFill>
            </a:endParaRPr>
          </a:p>
          <a:p>
            <a:pPr algn="ctr"/>
            <a:r>
              <a:rPr lang="zh-CN" sz="1400" b="1">
                <a:solidFill>
                  <a:schemeClr val="bg1"/>
                </a:solidFill>
              </a:rPr>
              <a:t>客观</a:t>
            </a:r>
            <a:endParaRPr lang="zh-CN" sz="1400" b="1">
              <a:solidFill>
                <a:schemeClr val="bg1"/>
              </a:solidFill>
            </a:endParaRPr>
          </a:p>
        </p:txBody>
      </p:sp>
      <p:cxnSp>
        <p:nvCxnSpPr>
          <p:cNvPr id="7" name="直接连接符 6"/>
          <p:cNvCxnSpPr/>
          <p:nvPr/>
        </p:nvCxnSpPr>
        <p:spPr>
          <a:xfrm>
            <a:off x="3571240" y="3456305"/>
            <a:ext cx="710565"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
        <p:nvSpPr>
          <p:cNvPr id="108" name="六边形 107"/>
          <p:cNvSpPr>
            <a:spLocks noChangeAspect="1"/>
          </p:cNvSpPr>
          <p:nvPr/>
        </p:nvSpPr>
        <p:spPr>
          <a:xfrm rot="5400000">
            <a:off x="4211955" y="4254183"/>
            <a:ext cx="791845" cy="684530"/>
          </a:xfrm>
          <a:prstGeom prst="hexagon">
            <a:avLst/>
          </a:prstGeom>
          <a:solidFill>
            <a:srgbClr val="2B46C2"/>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9" name="文本框 108"/>
          <p:cNvSpPr txBox="1"/>
          <p:nvPr/>
        </p:nvSpPr>
        <p:spPr>
          <a:xfrm>
            <a:off x="4338638" y="4443096"/>
            <a:ext cx="538480" cy="306705"/>
          </a:xfrm>
          <a:prstGeom prst="rect">
            <a:avLst/>
          </a:prstGeom>
          <a:noFill/>
        </p:spPr>
        <p:txBody>
          <a:bodyPr wrap="none" rtlCol="0">
            <a:spAutoFit/>
          </a:bodyPr>
          <a:p>
            <a:pPr algn="ctr"/>
            <a:r>
              <a:rPr lang="zh-CN" sz="1400" b="1">
                <a:solidFill>
                  <a:schemeClr val="bg1"/>
                </a:solidFill>
              </a:rPr>
              <a:t>监管</a:t>
            </a:r>
            <a:endParaRPr lang="zh-CN" sz="1400" b="1">
              <a:solidFill>
                <a:schemeClr val="bg1"/>
              </a:solidFill>
            </a:endParaRPr>
          </a:p>
        </p:txBody>
      </p:sp>
      <p:grpSp>
        <p:nvGrpSpPr>
          <p:cNvPr id="56" name="组合 55"/>
          <p:cNvGrpSpPr/>
          <p:nvPr/>
        </p:nvGrpSpPr>
        <p:grpSpPr>
          <a:xfrm>
            <a:off x="3561715" y="2322830"/>
            <a:ext cx="720090" cy="2266950"/>
            <a:chOff x="3289" y="2277"/>
            <a:chExt cx="1134" cy="3570"/>
          </a:xfrm>
        </p:grpSpPr>
        <p:cxnSp>
          <p:nvCxnSpPr>
            <p:cNvPr id="25" name="肘形连接符 24"/>
            <p:cNvCxnSpPr/>
            <p:nvPr/>
          </p:nvCxnSpPr>
          <p:spPr>
            <a:xfrm flipH="1">
              <a:off x="3289" y="2277"/>
              <a:ext cx="1134" cy="794"/>
            </a:xfrm>
            <a:prstGeom prst="bentConnector3">
              <a:avLst>
                <a:gd name="adj1" fmla="val 50069"/>
              </a:avLst>
            </a:prstGeom>
            <a:ln>
              <a:solidFill>
                <a:schemeClr val="bg1"/>
              </a:solidFill>
              <a:headEnd type="diamond"/>
              <a:tailEnd type="diamond" w="med" len="med"/>
            </a:ln>
          </p:spPr>
          <p:style>
            <a:lnRef idx="1">
              <a:schemeClr val="accent1"/>
            </a:lnRef>
            <a:fillRef idx="0">
              <a:schemeClr val="accent1"/>
            </a:fillRef>
            <a:effectRef idx="0">
              <a:schemeClr val="accent1"/>
            </a:effectRef>
            <a:fontRef idx="minor">
              <a:schemeClr val="tx1"/>
            </a:fontRef>
          </p:style>
        </p:cxnSp>
        <p:cxnSp>
          <p:nvCxnSpPr>
            <p:cNvPr id="4" name="肘形连接符 3"/>
            <p:cNvCxnSpPr/>
            <p:nvPr/>
          </p:nvCxnSpPr>
          <p:spPr>
            <a:xfrm>
              <a:off x="3289" y="5055"/>
              <a:ext cx="1134" cy="793"/>
            </a:xfrm>
            <a:prstGeom prst="bentConnector3">
              <a:avLst>
                <a:gd name="adj1" fmla="val 50069"/>
              </a:avLst>
            </a:prstGeom>
            <a:ln>
              <a:solidFill>
                <a:schemeClr val="bg1"/>
              </a:solidFill>
              <a:headEnd type="diamond"/>
              <a:tailEnd type="diamond" w="med" len="med"/>
            </a:ln>
          </p:spPr>
          <p:style>
            <a:lnRef idx="1">
              <a:schemeClr val="accent1"/>
            </a:lnRef>
            <a:fillRef idx="0">
              <a:schemeClr val="accent1"/>
            </a:fillRef>
            <a:effectRef idx="0">
              <a:schemeClr val="accent1"/>
            </a:effectRef>
            <a:fontRef idx="minor">
              <a:schemeClr val="tx1"/>
            </a:fontRef>
          </p:style>
        </p:cxnSp>
      </p:grpSp>
      <p:cxnSp>
        <p:nvCxnSpPr>
          <p:cNvPr id="45" name="直接连接符 44"/>
          <p:cNvCxnSpPr/>
          <p:nvPr/>
        </p:nvCxnSpPr>
        <p:spPr>
          <a:xfrm>
            <a:off x="4958715" y="3479165"/>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p:nvCxnSpPr>
        <p:spPr>
          <a:xfrm>
            <a:off x="4958715" y="4596765"/>
            <a:ext cx="396240" cy="0"/>
          </a:xfrm>
          <a:prstGeom prst="line">
            <a:avLst/>
          </a:prstGeom>
          <a:ln>
            <a:solidFill>
              <a:schemeClr val="bg1"/>
            </a:solidFill>
            <a:headEnd type="diamond"/>
            <a:tailEnd type="diamond"/>
          </a:ln>
        </p:spPr>
        <p:style>
          <a:lnRef idx="1">
            <a:schemeClr val="accent1"/>
          </a:lnRef>
          <a:fillRef idx="0">
            <a:schemeClr val="accent1"/>
          </a:fillRef>
          <a:effectRef idx="0">
            <a:schemeClr val="accent1"/>
          </a:effectRef>
          <a:fontRef idx="minor">
            <a:schemeClr val="tx1"/>
          </a:fontRef>
        </p:style>
      </p:cxn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fad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grpSp>
        <p:nvGrpSpPr>
          <p:cNvPr id="26" name="组合 25"/>
          <p:cNvGrpSpPr/>
          <p:nvPr/>
        </p:nvGrpSpPr>
        <p:grpSpPr>
          <a:xfrm>
            <a:off x="-2078990" y="635"/>
            <a:ext cx="16916400" cy="6858000"/>
            <a:chOff x="-3291" y="2"/>
            <a:chExt cx="26640" cy="10800"/>
          </a:xfrm>
        </p:grpSpPr>
        <p:sp>
          <p:nvSpPr>
            <p:cNvPr id="28" name="矩形 27"/>
            <p:cNvSpPr/>
            <p:nvPr/>
          </p:nvSpPr>
          <p:spPr>
            <a:xfrm>
              <a:off x="-18" y="2"/>
              <a:ext cx="19242"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66" name="组合 65"/>
          <p:cNvGrpSpPr/>
          <p:nvPr/>
        </p:nvGrpSpPr>
        <p:grpSpPr>
          <a:xfrm>
            <a:off x="2202180" y="892810"/>
            <a:ext cx="9642475" cy="76200"/>
            <a:chOff x="3984" y="1331"/>
            <a:chExt cx="15185" cy="120"/>
          </a:xfrm>
          <a:solidFill>
            <a:srgbClr val="0DE9B9">
              <a:alpha val="90000"/>
            </a:srgbClr>
          </a:solidFill>
        </p:grpSpPr>
        <p:cxnSp>
          <p:nvCxnSpPr>
            <p:cNvPr id="67" name="直接连接符 66"/>
            <p:cNvCxnSpPr/>
            <p:nvPr/>
          </p:nvCxnSpPr>
          <p:spPr>
            <a:xfrm>
              <a:off x="4761" y="1392"/>
              <a:ext cx="14408" cy="0"/>
            </a:xfrm>
            <a:prstGeom prst="line">
              <a:avLst/>
            </a:prstGeom>
            <a:grpFill/>
            <a:ln w="12700" cap="flat">
              <a:solidFill>
                <a:srgbClr val="0DE9B9"/>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rot="0" flipH="1">
              <a:off x="3984" y="1331"/>
              <a:ext cx="849" cy="120"/>
              <a:chOff x="702468" y="942975"/>
              <a:chExt cx="492918" cy="70143"/>
            </a:xfrm>
            <a:grpFill/>
          </p:grpSpPr>
          <p:sp>
            <p:nvSpPr>
              <p:cNvPr id="69" name="平行四边形 68"/>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0" name="平行四边形 69"/>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1" name="平行四边形 70"/>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2" name="平行四边形 71"/>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3" name="平行四边形 72"/>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 name="文本框 1"/>
          <p:cNvSpPr txBox="1"/>
          <p:nvPr/>
        </p:nvSpPr>
        <p:spPr>
          <a:xfrm>
            <a:off x="414021" y="1295875"/>
            <a:ext cx="3912869" cy="368300"/>
          </a:xfrm>
          <a:prstGeom prst="rect">
            <a:avLst/>
          </a:prstGeom>
          <a:noFill/>
        </p:spPr>
        <p:txBody>
          <a:bodyPr wrap="square" rtlCol="0">
            <a:spAutoFit/>
          </a:bodyPr>
          <a:p>
            <a:r>
              <a:rPr lang="zh-CN" altLang="en-US" b="1" dirty="0">
                <a:solidFill>
                  <a:schemeClr val="bg1"/>
                </a:solidFill>
                <a:latin typeface="微软雅黑" panose="020B0503020204020204" charset="-122"/>
                <a:ea typeface="微软雅黑" panose="020B0503020204020204" charset="-122"/>
              </a:rPr>
              <a:t>建设指导单位</a:t>
            </a:r>
            <a:r>
              <a:rPr lang="en-US" altLang="zh-CN" b="1" dirty="0">
                <a:solidFill>
                  <a:schemeClr val="bg1"/>
                </a:solidFill>
                <a:latin typeface="微软雅黑" panose="020B0503020204020204" charset="-122"/>
                <a:ea typeface="微软雅黑" panose="020B0503020204020204" charset="-122"/>
              </a:rPr>
              <a:t>--</a:t>
            </a:r>
            <a:r>
              <a:rPr lang="zh-CN" altLang="en-US" b="1" dirty="0">
                <a:solidFill>
                  <a:schemeClr val="bg1"/>
                </a:solidFill>
                <a:latin typeface="微软雅黑" panose="020B0503020204020204" charset="-122"/>
                <a:ea typeface="微软雅黑" panose="020B0503020204020204" charset="-122"/>
              </a:rPr>
              <a:t>中国工合国际委员会</a:t>
            </a:r>
            <a:endParaRPr lang="zh-CN" altLang="en-US" dirty="0">
              <a:solidFill>
                <a:schemeClr val="bg1"/>
              </a:solidFill>
              <a:latin typeface="微软雅黑" panose="020B0503020204020204" charset="-122"/>
              <a:ea typeface="微软雅黑" panose="020B0503020204020204" charset="-122"/>
            </a:endParaRPr>
          </a:p>
        </p:txBody>
      </p:sp>
      <p:sp>
        <p:nvSpPr>
          <p:cNvPr id="4" name="文本框 3"/>
          <p:cNvSpPr txBox="1"/>
          <p:nvPr/>
        </p:nvSpPr>
        <p:spPr>
          <a:xfrm>
            <a:off x="6907530" y="1296035"/>
            <a:ext cx="3457575" cy="368300"/>
          </a:xfrm>
          <a:prstGeom prst="rect">
            <a:avLst/>
          </a:prstGeom>
          <a:noFill/>
        </p:spPr>
        <p:txBody>
          <a:bodyPr wrap="square" rtlCol="0">
            <a:spAutoFit/>
          </a:bodyPr>
          <a:p>
            <a:r>
              <a:rPr lang="zh-CN" altLang="en-US" b="1" dirty="0">
                <a:solidFill>
                  <a:schemeClr val="bg1"/>
                </a:solidFill>
                <a:latin typeface="微软雅黑" panose="020B0503020204020204" charset="-122"/>
                <a:ea typeface="微软雅黑" panose="020B0503020204020204" charset="-122"/>
              </a:rPr>
              <a:t>海峡链联合发起单位（超级节点）</a:t>
            </a:r>
            <a:endParaRPr lang="zh-CN" altLang="en-US" b="1" dirty="0">
              <a:solidFill>
                <a:schemeClr val="bg1"/>
              </a:solidFill>
              <a:latin typeface="微软雅黑" panose="020B0503020204020204" charset="-122"/>
              <a:ea typeface="微软雅黑" panose="020B0503020204020204" charset="-122"/>
            </a:endParaRPr>
          </a:p>
        </p:txBody>
      </p:sp>
      <p:pic>
        <p:nvPicPr>
          <p:cNvPr id="5" name="图片 4"/>
          <p:cNvPicPr>
            <a:picLocks noChangeAspect="1"/>
          </p:cNvPicPr>
          <p:nvPr/>
        </p:nvPicPr>
        <p:blipFill>
          <a:blip r:embed="rId2"/>
          <a:stretch>
            <a:fillRect/>
          </a:stretch>
        </p:blipFill>
        <p:spPr>
          <a:xfrm>
            <a:off x="548640" y="3666490"/>
            <a:ext cx="4080510" cy="2854960"/>
          </a:xfrm>
          <a:prstGeom prst="rect">
            <a:avLst/>
          </a:prstGeom>
        </p:spPr>
      </p:pic>
      <p:sp>
        <p:nvSpPr>
          <p:cNvPr id="6" name="文本框 5"/>
          <p:cNvSpPr txBox="1"/>
          <p:nvPr/>
        </p:nvSpPr>
        <p:spPr>
          <a:xfrm>
            <a:off x="414020" y="1828482"/>
            <a:ext cx="4721860" cy="1639570"/>
          </a:xfrm>
          <a:prstGeom prst="rect">
            <a:avLst/>
          </a:prstGeom>
          <a:noFill/>
        </p:spPr>
        <p:txBody>
          <a:bodyPr wrap="square" rtlCol="0">
            <a:spAutoFit/>
          </a:bodyPr>
          <a:p>
            <a:pPr>
              <a:lnSpc>
                <a:spcPct val="120000"/>
              </a:lnSpc>
              <a:spcBef>
                <a:spcPts val="0"/>
              </a:spcBef>
              <a:spcAft>
                <a:spcPts val="0"/>
              </a:spcAft>
            </a:pPr>
            <a:r>
              <a:rPr lang="zh-CN" altLang="en-US" sz="1200" dirty="0">
                <a:solidFill>
                  <a:schemeClr val="bg1"/>
                </a:solidFill>
                <a:latin typeface="微软雅黑" panose="020B0503020204020204" charset="-122"/>
                <a:ea typeface="微软雅黑" panose="020B0503020204020204" charset="-122"/>
              </a:rPr>
              <a:t>中国工合国际委员会成立于1939年，由宋庆龄与国际友人发起，是国内现存历史最悠久、为中国革命和社会主义现代化建设做出过巨大贡献、具有广泛国际影响力的国际性民间组织。</a:t>
            </a:r>
            <a:endParaRPr lang="zh-CN" altLang="en-US" sz="1200" dirty="0">
              <a:solidFill>
                <a:schemeClr val="bg1"/>
              </a:solidFill>
              <a:latin typeface="微软雅黑" panose="020B0503020204020204" charset="-122"/>
              <a:ea typeface="微软雅黑" panose="020B0503020204020204" charset="-122"/>
            </a:endParaRPr>
          </a:p>
          <a:p>
            <a:pPr>
              <a:lnSpc>
                <a:spcPct val="120000"/>
              </a:lnSpc>
              <a:spcBef>
                <a:spcPts val="0"/>
              </a:spcBef>
              <a:spcAft>
                <a:spcPts val="0"/>
              </a:spcAft>
            </a:pPr>
            <a:endParaRPr lang="zh-CN" altLang="en-US" sz="1200" dirty="0">
              <a:solidFill>
                <a:schemeClr val="bg1"/>
              </a:solidFill>
              <a:latin typeface="微软雅黑" panose="020B0503020204020204" charset="-122"/>
              <a:ea typeface="微软雅黑" panose="020B0503020204020204" charset="-122"/>
            </a:endParaRPr>
          </a:p>
          <a:p>
            <a:pPr>
              <a:lnSpc>
                <a:spcPct val="120000"/>
              </a:lnSpc>
              <a:spcBef>
                <a:spcPts val="0"/>
              </a:spcBef>
              <a:spcAft>
                <a:spcPts val="0"/>
              </a:spcAft>
            </a:pPr>
            <a:r>
              <a:rPr lang="zh-CN" altLang="en-US" sz="1200" dirty="0">
                <a:solidFill>
                  <a:schemeClr val="bg1"/>
                </a:solidFill>
                <a:latin typeface="微软雅黑" panose="020B0503020204020204" charset="-122"/>
                <a:ea typeface="微软雅黑" panose="020B0503020204020204" charset="-122"/>
              </a:rPr>
              <a:t>2017年4月10日与2022年1月27日，习近平总书记两次亲自致信，高度赞扬和评价中国工合国际委员会为促进人类和平与发展事业做出的不懈努力。</a:t>
            </a:r>
            <a:endParaRPr lang="zh-CN" altLang="en-US" sz="1200" dirty="0">
              <a:solidFill>
                <a:schemeClr val="bg1"/>
              </a:solidFill>
              <a:latin typeface="微软雅黑" panose="020B0503020204020204" charset="-122"/>
              <a:ea typeface="微软雅黑" panose="020B0503020204020204" charset="-122"/>
            </a:endParaRPr>
          </a:p>
        </p:txBody>
      </p:sp>
      <p:sp>
        <p:nvSpPr>
          <p:cNvPr id="115" name="文本框 114"/>
          <p:cNvSpPr txBox="1"/>
          <p:nvPr/>
        </p:nvSpPr>
        <p:spPr>
          <a:xfrm>
            <a:off x="333375" y="331470"/>
            <a:ext cx="272161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海峡链联合发起</a:t>
            </a:r>
            <a:endParaRPr lang="zh-CN" altLang="en-US" sz="2600" i="1">
              <a:solidFill>
                <a:schemeClr val="bg1"/>
              </a:solidFill>
              <a:latin typeface="汉仪雅酷黑简" panose="00020600040101010101" charset="-122"/>
              <a:ea typeface="汉仪雅酷黑简" panose="00020600040101010101" charset="-122"/>
            </a:endParaRPr>
          </a:p>
        </p:txBody>
      </p:sp>
      <p:pic>
        <p:nvPicPr>
          <p:cNvPr id="7" name="图片 6" descr="Group 10568"/>
          <p:cNvPicPr>
            <a:picLocks noChangeAspect="1"/>
          </p:cNvPicPr>
          <p:nvPr/>
        </p:nvPicPr>
        <p:blipFill>
          <a:blip r:embed="rId3"/>
          <a:stretch>
            <a:fillRect/>
          </a:stretch>
        </p:blipFill>
        <p:spPr>
          <a:xfrm>
            <a:off x="5205095" y="2157095"/>
            <a:ext cx="4591050" cy="4701540"/>
          </a:xfrm>
          <a:prstGeom prst="rect">
            <a:avLst/>
          </a:prstGeom>
        </p:spPr>
      </p:pic>
      <p:sp>
        <p:nvSpPr>
          <p:cNvPr id="8" name="文本框 7"/>
          <p:cNvSpPr txBox="1"/>
          <p:nvPr/>
        </p:nvSpPr>
        <p:spPr>
          <a:xfrm>
            <a:off x="9828530" y="2941955"/>
            <a:ext cx="2385695" cy="891540"/>
          </a:xfrm>
          <a:prstGeom prst="rect">
            <a:avLst/>
          </a:prstGeom>
          <a:noFill/>
        </p:spPr>
        <p:txBody>
          <a:bodyPr wrap="square" rtlCol="0">
            <a:spAutoFit/>
          </a:bodyPr>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中国工会国际委员会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中国技术市场协会国际科技合作委员会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法中交流促进会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北京培黎职业学院</a:t>
            </a:r>
            <a:endParaRPr lang="zh-CN" altLang="en-US" sz="1000" dirty="0">
              <a:solidFill>
                <a:schemeClr val="bg1"/>
              </a:solidFill>
              <a:latin typeface="微软雅黑" panose="020B0503020204020204" charset="-122"/>
              <a:ea typeface="微软雅黑" panose="020B0503020204020204" charset="-122"/>
            </a:endParaRPr>
          </a:p>
        </p:txBody>
      </p:sp>
      <p:sp>
        <p:nvSpPr>
          <p:cNvPr id="14" name="文本框 13"/>
          <p:cNvSpPr txBox="1"/>
          <p:nvPr/>
        </p:nvSpPr>
        <p:spPr>
          <a:xfrm>
            <a:off x="9828530" y="4261485"/>
            <a:ext cx="2305050" cy="891540"/>
          </a:xfrm>
          <a:prstGeom prst="rect">
            <a:avLst/>
          </a:prstGeom>
          <a:noFill/>
        </p:spPr>
        <p:txBody>
          <a:bodyPr wrap="square" rtlCol="0">
            <a:spAutoFit/>
          </a:bodyPr>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福建省企业与企业家联合会</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福建省产权交易中心</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数字中国研究院（福建）</a:t>
            </a:r>
            <a:endParaRPr lang="zh-CN" altLang="en-US" sz="1000" dirty="0">
              <a:solidFill>
                <a:schemeClr val="bg1"/>
              </a:solidFill>
              <a:latin typeface="微软雅黑" panose="020B0503020204020204" charset="-122"/>
              <a:ea typeface="微软雅黑" panose="020B0503020204020204" charset="-122"/>
            </a:endParaRPr>
          </a:p>
          <a:p>
            <a:pPr>
              <a:lnSpc>
                <a:spcPct val="130000"/>
              </a:lnSpc>
              <a:spcBef>
                <a:spcPts val="0"/>
              </a:spcBef>
              <a:spcAft>
                <a:spcPts val="0"/>
              </a:spcAft>
            </a:pPr>
            <a:r>
              <a:rPr lang="zh-CN" altLang="en-US" sz="1000" dirty="0">
                <a:solidFill>
                  <a:schemeClr val="bg1"/>
                </a:solidFill>
                <a:latin typeface="微软雅黑" panose="020B0503020204020204" charset="-122"/>
                <a:ea typeface="微软雅黑" panose="020B0503020204020204" charset="-122"/>
              </a:rPr>
              <a:t>福建省区块链协会</a:t>
            </a:r>
            <a:endParaRPr lang="zh-CN" altLang="en-US" sz="1000" dirty="0">
              <a:solidFill>
                <a:schemeClr val="bg1"/>
              </a:solidFill>
              <a:latin typeface="微软雅黑" panose="020B0503020204020204" charset="-122"/>
              <a:ea typeface="微软雅黑" panose="020B0503020204020204" charset="-122"/>
            </a:endParaRPr>
          </a:p>
        </p:txBody>
      </p:sp>
      <p:sp>
        <p:nvSpPr>
          <p:cNvPr id="20" name="文本框 19"/>
          <p:cNvSpPr txBox="1"/>
          <p:nvPr/>
        </p:nvSpPr>
        <p:spPr>
          <a:xfrm>
            <a:off x="9828530" y="5485765"/>
            <a:ext cx="2305050" cy="245110"/>
          </a:xfrm>
          <a:prstGeom prst="rect">
            <a:avLst/>
          </a:prstGeom>
          <a:noFill/>
        </p:spPr>
        <p:txBody>
          <a:bodyPr wrap="square" rtlCol="0">
            <a:spAutoFit/>
          </a:bodyPr>
          <a:p>
            <a:r>
              <a:rPr lang="zh-CN" altLang="en-US" sz="1000" dirty="0">
                <a:solidFill>
                  <a:srgbClr val="0DE9B9"/>
                </a:solidFill>
                <a:latin typeface="微软雅黑" panose="020B0503020204020204" charset="-122"/>
                <a:ea typeface="微软雅黑" panose="020B0503020204020204" charset="-122"/>
              </a:rPr>
              <a:t>熵链科技（福建）有限公司</a:t>
            </a:r>
            <a:endParaRPr lang="zh-CN" altLang="en-US" sz="1000" dirty="0">
              <a:solidFill>
                <a:srgbClr val="0DE9B9"/>
              </a:solidFill>
              <a:latin typeface="微软雅黑" panose="020B0503020204020204" charset="-122"/>
              <a:ea typeface="微软雅黑" panose="020B0503020204020204" charset="-122"/>
            </a:endParaRPr>
          </a:p>
        </p:txBody>
      </p:sp>
      <p:sp>
        <p:nvSpPr>
          <p:cNvPr id="21" name="文本框 20"/>
          <p:cNvSpPr txBox="1"/>
          <p:nvPr/>
        </p:nvSpPr>
        <p:spPr>
          <a:xfrm>
            <a:off x="9828530" y="5977890"/>
            <a:ext cx="2305050" cy="245110"/>
          </a:xfrm>
          <a:prstGeom prst="rect">
            <a:avLst/>
          </a:prstGeom>
          <a:noFill/>
        </p:spPr>
        <p:txBody>
          <a:bodyPr wrap="square" rtlCol="0">
            <a:spAutoFit/>
          </a:bodyPr>
          <a:p>
            <a:r>
              <a:rPr lang="zh-CN" altLang="en-US" sz="1000" dirty="0">
                <a:solidFill>
                  <a:schemeClr val="bg1"/>
                </a:solidFill>
                <a:latin typeface="微软雅黑" panose="020B0503020204020204" charset="-122"/>
                <a:ea typeface="微软雅黑" panose="020B0503020204020204" charset="-122"/>
              </a:rPr>
              <a:t>厦门大学太晚研究院</a:t>
            </a:r>
            <a:endParaRPr lang="zh-CN" altLang="en-US" sz="1000" dirty="0">
              <a:solidFill>
                <a:schemeClr val="bg1"/>
              </a:solidFill>
              <a:latin typeface="微软雅黑" panose="020B0503020204020204" charset="-122"/>
              <a:ea typeface="微软雅黑" panose="020B0503020204020204" charset="-122"/>
            </a:endParaRPr>
          </a:p>
        </p:txBody>
      </p:sp>
      <p:sp>
        <p:nvSpPr>
          <p:cNvPr id="44" name="任意多边形 43"/>
          <p:cNvSpPr/>
          <p:nvPr/>
        </p:nvSpPr>
        <p:spPr>
          <a:xfrm>
            <a:off x="8508365" y="4994275"/>
            <a:ext cx="1339215" cy="1101090"/>
          </a:xfrm>
          <a:custGeom>
            <a:avLst/>
            <a:gdLst>
              <a:gd name="connsiteX0" fmla="*/ 2274 w 2274"/>
              <a:gd name="connsiteY0" fmla="*/ 1866 h 1869"/>
              <a:gd name="connsiteX1" fmla="*/ 1537 w 2274"/>
              <a:gd name="connsiteY1" fmla="*/ 1869 h 1869"/>
              <a:gd name="connsiteX2" fmla="*/ 0 w 2274"/>
              <a:gd name="connsiteY2" fmla="*/ 0 h 1869"/>
            </a:gdLst>
            <a:ahLst/>
            <a:cxnLst>
              <a:cxn ang="0">
                <a:pos x="connsiteX0" y="connsiteY0"/>
              </a:cxn>
              <a:cxn ang="0">
                <a:pos x="connsiteX1" y="connsiteY1"/>
              </a:cxn>
              <a:cxn ang="0">
                <a:pos x="connsiteX2" y="connsiteY2"/>
              </a:cxn>
            </a:cxnLst>
            <a:rect l="l" t="t" r="r" b="b"/>
            <a:pathLst>
              <a:path w="2274" h="1869">
                <a:moveTo>
                  <a:pt x="2274" y="1866"/>
                </a:moveTo>
                <a:lnTo>
                  <a:pt x="1537" y="1869"/>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5" name="任意多边形 44"/>
          <p:cNvSpPr/>
          <p:nvPr/>
        </p:nvSpPr>
        <p:spPr>
          <a:xfrm>
            <a:off x="8522970" y="4935220"/>
            <a:ext cx="1313180" cy="688340"/>
          </a:xfrm>
          <a:custGeom>
            <a:avLst/>
            <a:gdLst>
              <a:gd name="connsiteX0" fmla="*/ 2229 w 2229"/>
              <a:gd name="connsiteY0" fmla="*/ 1169 h 1169"/>
              <a:gd name="connsiteX1" fmla="*/ 1509 w 2229"/>
              <a:gd name="connsiteY1" fmla="*/ 1153 h 1169"/>
              <a:gd name="connsiteX2" fmla="*/ 0 w 2229"/>
              <a:gd name="connsiteY2" fmla="*/ 0 h 1169"/>
            </a:gdLst>
            <a:ahLst/>
            <a:cxnLst>
              <a:cxn ang="0">
                <a:pos x="connsiteX0" y="connsiteY0"/>
              </a:cxn>
              <a:cxn ang="0">
                <a:pos x="connsiteX1" y="connsiteY1"/>
              </a:cxn>
              <a:cxn ang="0">
                <a:pos x="connsiteX2" y="connsiteY2"/>
              </a:cxn>
            </a:cxnLst>
            <a:rect l="l" t="t" r="r" b="b"/>
            <a:pathLst>
              <a:path w="2229" h="1169">
                <a:moveTo>
                  <a:pt x="2229" y="1169"/>
                </a:moveTo>
                <a:lnTo>
                  <a:pt x="1509" y="1153"/>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6" name="任意多边形 45"/>
          <p:cNvSpPr/>
          <p:nvPr/>
        </p:nvSpPr>
        <p:spPr>
          <a:xfrm flipV="1">
            <a:off x="8575040" y="4662805"/>
            <a:ext cx="1290320" cy="251460"/>
          </a:xfrm>
          <a:custGeom>
            <a:avLst/>
            <a:gdLst>
              <a:gd name="connsiteX0" fmla="*/ 2032 w 2032"/>
              <a:gd name="connsiteY0" fmla="*/ 396 h 396"/>
              <a:gd name="connsiteX1" fmla="*/ 1348 w 2032"/>
              <a:gd name="connsiteY1" fmla="*/ 396 h 396"/>
              <a:gd name="connsiteX2" fmla="*/ 0 w 2032"/>
              <a:gd name="connsiteY2" fmla="*/ 0 h 396"/>
            </a:gdLst>
            <a:ahLst/>
            <a:cxnLst>
              <a:cxn ang="0">
                <a:pos x="connsiteX0" y="connsiteY0"/>
              </a:cxn>
              <a:cxn ang="0">
                <a:pos x="connsiteX1" y="connsiteY1"/>
              </a:cxn>
              <a:cxn ang="0">
                <a:pos x="connsiteX2" y="connsiteY2"/>
              </a:cxn>
            </a:cxnLst>
            <a:rect l="l" t="t" r="r" b="b"/>
            <a:pathLst>
              <a:path w="2032" h="396">
                <a:moveTo>
                  <a:pt x="2032" y="396"/>
                </a:moveTo>
                <a:lnTo>
                  <a:pt x="1348" y="396"/>
                </a:lnTo>
                <a:lnTo>
                  <a:pt x="0" y="0"/>
                </a:lnTo>
              </a:path>
            </a:pathLst>
          </a:custGeom>
          <a:noFill/>
          <a:ln>
            <a:solidFill>
              <a:srgbClr val="16E1B5"/>
            </a:solidFill>
            <a:headEnd type="diamond" w="med" len="med"/>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47" name="直接连接符 46"/>
          <p:cNvCxnSpPr/>
          <p:nvPr/>
        </p:nvCxnSpPr>
        <p:spPr>
          <a:xfrm flipV="1">
            <a:off x="8446770" y="3331210"/>
            <a:ext cx="1389380" cy="335280"/>
          </a:xfrm>
          <a:prstGeom prst="line">
            <a:avLst/>
          </a:prstGeom>
          <a:ln w="12700">
            <a:solidFill>
              <a:srgbClr val="16E1B5"/>
            </a:solidFill>
            <a:headEnd type="diamond"/>
            <a:tailEnd type="diamond"/>
          </a:ln>
        </p:spPr>
        <p:style>
          <a:lnRef idx="1">
            <a:schemeClr val="accent1"/>
          </a:lnRef>
          <a:fillRef idx="0">
            <a:schemeClr val="accent1"/>
          </a:fillRef>
          <a:effectRef idx="0">
            <a:schemeClr val="accent1"/>
          </a:effectRef>
          <a:fontRef idx="minor">
            <a:schemeClr val="tx1"/>
          </a:fontRef>
        </p:style>
      </p:cxnSp>
      <p:pic>
        <p:nvPicPr>
          <p:cNvPr id="49" name="图片 48" descr="Group 10272"/>
          <p:cNvPicPr>
            <a:picLocks noChangeAspect="1"/>
          </p:cNvPicPr>
          <p:nvPr/>
        </p:nvPicPr>
        <p:blipFill>
          <a:blip r:embed="rId4"/>
          <a:stretch>
            <a:fillRect/>
          </a:stretch>
        </p:blipFill>
        <p:spPr>
          <a:xfrm>
            <a:off x="7370445" y="3881120"/>
            <a:ext cx="148590" cy="191135"/>
          </a:xfrm>
          <a:prstGeom prst="rect">
            <a:avLst/>
          </a:prstGeom>
        </p:spPr>
      </p:pic>
      <p:pic>
        <p:nvPicPr>
          <p:cNvPr id="50" name="图片 49" descr="Group 10272"/>
          <p:cNvPicPr>
            <a:picLocks noChangeAspect="1"/>
          </p:cNvPicPr>
          <p:nvPr/>
        </p:nvPicPr>
        <p:blipFill>
          <a:blip r:embed="rId4"/>
          <a:stretch>
            <a:fillRect/>
          </a:stretch>
        </p:blipFill>
        <p:spPr>
          <a:xfrm>
            <a:off x="7860030" y="4217670"/>
            <a:ext cx="148590" cy="191135"/>
          </a:xfrm>
          <a:prstGeom prst="rect">
            <a:avLst/>
          </a:prstGeom>
        </p:spPr>
      </p:pic>
      <p:pic>
        <p:nvPicPr>
          <p:cNvPr id="52" name="图片 51" descr="Group 10272"/>
          <p:cNvPicPr>
            <a:picLocks noChangeAspect="1"/>
          </p:cNvPicPr>
          <p:nvPr/>
        </p:nvPicPr>
        <p:blipFill>
          <a:blip r:embed="rId4"/>
          <a:stretch>
            <a:fillRect/>
          </a:stretch>
        </p:blipFill>
        <p:spPr>
          <a:xfrm>
            <a:off x="7632065" y="4911090"/>
            <a:ext cx="148590" cy="191135"/>
          </a:xfrm>
          <a:prstGeom prst="rect">
            <a:avLst/>
          </a:prstGeom>
        </p:spPr>
      </p:pic>
      <p:pic>
        <p:nvPicPr>
          <p:cNvPr id="53" name="图片 52" descr="Group 10272"/>
          <p:cNvPicPr>
            <a:picLocks noChangeAspect="1"/>
          </p:cNvPicPr>
          <p:nvPr/>
        </p:nvPicPr>
        <p:blipFill>
          <a:blip r:embed="rId4"/>
          <a:stretch>
            <a:fillRect/>
          </a:stretch>
        </p:blipFill>
        <p:spPr>
          <a:xfrm>
            <a:off x="7893050" y="4578350"/>
            <a:ext cx="148590" cy="191135"/>
          </a:xfrm>
          <a:prstGeom prst="rect">
            <a:avLst/>
          </a:prstGeom>
        </p:spPr>
      </p:pic>
      <p:pic>
        <p:nvPicPr>
          <p:cNvPr id="57" name="图片 56" descr="Group 10272"/>
          <p:cNvPicPr>
            <a:picLocks noChangeAspect="1"/>
          </p:cNvPicPr>
          <p:nvPr/>
        </p:nvPicPr>
        <p:blipFill>
          <a:blip r:embed="rId4"/>
          <a:stretch>
            <a:fillRect/>
          </a:stretch>
        </p:blipFill>
        <p:spPr>
          <a:xfrm>
            <a:off x="8608060" y="4390390"/>
            <a:ext cx="148590" cy="191135"/>
          </a:xfrm>
          <a:prstGeom prst="rect">
            <a:avLst/>
          </a:prstGeom>
        </p:spPr>
      </p:pic>
      <p:pic>
        <p:nvPicPr>
          <p:cNvPr id="58" name="图片 57" descr="Group 10272"/>
          <p:cNvPicPr>
            <a:picLocks noChangeAspect="1"/>
          </p:cNvPicPr>
          <p:nvPr/>
        </p:nvPicPr>
        <p:blipFill>
          <a:blip r:embed="rId4"/>
          <a:stretch>
            <a:fillRect/>
          </a:stretch>
        </p:blipFill>
        <p:spPr>
          <a:xfrm>
            <a:off x="8710930" y="4261485"/>
            <a:ext cx="148590" cy="191135"/>
          </a:xfrm>
          <a:prstGeom prst="rect">
            <a:avLst/>
          </a:prstGeom>
        </p:spPr>
      </p:pic>
      <p:sp>
        <p:nvSpPr>
          <p:cNvPr id="59" name="文本框 58"/>
          <p:cNvSpPr txBox="1"/>
          <p:nvPr/>
        </p:nvSpPr>
        <p:spPr>
          <a:xfrm>
            <a:off x="6986270" y="5819775"/>
            <a:ext cx="1536700" cy="275590"/>
          </a:xfrm>
          <a:prstGeom prst="rect">
            <a:avLst/>
          </a:prstGeom>
          <a:noFill/>
        </p:spPr>
        <p:txBody>
          <a:bodyPr wrap="square" rtlCol="0">
            <a:spAutoFit/>
          </a:bodyPr>
          <a:p>
            <a:r>
              <a:rPr lang="zh-CN" altLang="en-US" sz="1200" b="1" dirty="0">
                <a:solidFill>
                  <a:srgbClr val="0DE9B9"/>
                </a:solidFill>
                <a:latin typeface="微软雅黑" panose="020B0503020204020204" charset="-122"/>
                <a:ea typeface="微软雅黑" panose="020B0503020204020204" charset="-122"/>
              </a:rPr>
              <a:t>海峡链节点分布</a:t>
            </a:r>
            <a:endParaRPr lang="zh-CN" altLang="en-US" sz="1200" b="1" dirty="0">
              <a:solidFill>
                <a:srgbClr val="0DE9B9"/>
              </a:solidFill>
              <a:latin typeface="微软雅黑" panose="020B0503020204020204" charset="-122"/>
              <a:ea typeface="微软雅黑" panose="020B0503020204020204" charset="-122"/>
            </a:endParaRPr>
          </a:p>
        </p:txBody>
      </p:sp>
      <p:pic>
        <p:nvPicPr>
          <p:cNvPr id="19" name="图片 18" descr="Group 10570"/>
          <p:cNvPicPr>
            <a:picLocks noChangeAspect="1"/>
          </p:cNvPicPr>
          <p:nvPr/>
        </p:nvPicPr>
        <p:blipFill>
          <a:blip r:embed="rId5"/>
          <a:stretch>
            <a:fillRect/>
          </a:stretch>
        </p:blipFill>
        <p:spPr>
          <a:xfrm>
            <a:off x="8710930" y="4847590"/>
            <a:ext cx="148590" cy="191135"/>
          </a:xfrm>
          <a:prstGeom prst="rect">
            <a:avLst/>
          </a:prstGeom>
        </p:spPr>
      </p:pic>
      <p:pic>
        <p:nvPicPr>
          <p:cNvPr id="22" name="图片 21" descr="Group 10570"/>
          <p:cNvPicPr>
            <a:picLocks noChangeAspect="1"/>
          </p:cNvPicPr>
          <p:nvPr/>
        </p:nvPicPr>
        <p:blipFill>
          <a:blip r:embed="rId5"/>
          <a:stretch>
            <a:fillRect/>
          </a:stretch>
        </p:blipFill>
        <p:spPr>
          <a:xfrm>
            <a:off x="8498840" y="4615815"/>
            <a:ext cx="148590" cy="191135"/>
          </a:xfrm>
          <a:prstGeom prst="rect">
            <a:avLst/>
          </a:prstGeom>
        </p:spPr>
      </p:pic>
      <p:pic>
        <p:nvPicPr>
          <p:cNvPr id="23" name="图片 22" descr="Group 10570"/>
          <p:cNvPicPr>
            <a:picLocks noChangeAspect="1"/>
          </p:cNvPicPr>
          <p:nvPr/>
        </p:nvPicPr>
        <p:blipFill>
          <a:blip r:embed="rId5"/>
          <a:stretch>
            <a:fillRect/>
          </a:stretch>
        </p:blipFill>
        <p:spPr>
          <a:xfrm>
            <a:off x="8385175" y="4768850"/>
            <a:ext cx="148590" cy="191135"/>
          </a:xfrm>
          <a:prstGeom prst="rect">
            <a:avLst/>
          </a:prstGeom>
        </p:spPr>
      </p:pic>
      <p:pic>
        <p:nvPicPr>
          <p:cNvPr id="25" name="图片 24" descr="Group 10570"/>
          <p:cNvPicPr>
            <a:picLocks noChangeAspect="1"/>
          </p:cNvPicPr>
          <p:nvPr/>
        </p:nvPicPr>
        <p:blipFill>
          <a:blip r:embed="rId5"/>
          <a:stretch>
            <a:fillRect/>
          </a:stretch>
        </p:blipFill>
        <p:spPr>
          <a:xfrm>
            <a:off x="8359775" y="3475355"/>
            <a:ext cx="148590" cy="191135"/>
          </a:xfrm>
          <a:prstGeom prst="rect">
            <a:avLst/>
          </a:prstGeom>
        </p:spPr>
      </p:pic>
      <p:pic>
        <p:nvPicPr>
          <p:cNvPr id="27" name="图片 26" descr="Group 10272"/>
          <p:cNvPicPr>
            <a:picLocks noChangeAspect="1"/>
          </p:cNvPicPr>
          <p:nvPr/>
        </p:nvPicPr>
        <p:blipFill>
          <a:blip r:embed="rId4"/>
          <a:stretch>
            <a:fillRect/>
          </a:stretch>
        </p:blipFill>
        <p:spPr>
          <a:xfrm>
            <a:off x="7860030" y="5294630"/>
            <a:ext cx="148590" cy="191135"/>
          </a:xfrm>
          <a:prstGeom prst="rect">
            <a:avLst/>
          </a:prstGeom>
        </p:spPr>
      </p:pic>
      <p:sp>
        <p:nvSpPr>
          <p:cNvPr id="33" name="平行四边形 32"/>
          <p:cNvSpPr/>
          <p:nvPr/>
        </p:nvSpPr>
        <p:spPr>
          <a:xfrm>
            <a:off x="-635" y="358140"/>
            <a:ext cx="121920" cy="438150"/>
          </a:xfrm>
          <a:prstGeom prst="parallelogram">
            <a:avLst>
              <a:gd name="adj" fmla="val 0"/>
            </a:avLst>
          </a:prstGeom>
          <a:solidFill>
            <a:srgbClr val="16E1B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6"/>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 name="组合 5"/>
          <p:cNvGrpSpPr/>
          <p:nvPr/>
        </p:nvGrpSpPr>
        <p:grpSpPr>
          <a:xfrm>
            <a:off x="8067675" y="1457325"/>
            <a:ext cx="1955165" cy="4856480"/>
            <a:chOff x="8647" y="2509"/>
            <a:chExt cx="3271" cy="7872"/>
          </a:xfrm>
        </p:grpSpPr>
        <p:sp>
          <p:nvSpPr>
            <p:cNvPr id="30" name="箭头: 五边形 19"/>
            <p:cNvSpPr/>
            <p:nvPr/>
          </p:nvSpPr>
          <p:spPr>
            <a:xfrm>
              <a:off x="8836" y="2509"/>
              <a:ext cx="3083" cy="7873"/>
            </a:xfrm>
            <a:prstGeom prst="homePlate">
              <a:avLst/>
            </a:prstGeom>
            <a:gradFill>
              <a:gsLst>
                <a:gs pos="0">
                  <a:schemeClr val="accent1">
                    <a:alpha val="0"/>
                  </a:schemeClr>
                </a:gs>
                <a:gs pos="100000">
                  <a:srgbClr val="F2F7FC">
                    <a:alpha val="2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sp>
          <p:nvSpPr>
            <p:cNvPr id="33" name="箭头: 五边形 23"/>
            <p:cNvSpPr/>
            <p:nvPr/>
          </p:nvSpPr>
          <p:spPr>
            <a:xfrm>
              <a:off x="8647" y="3158"/>
              <a:ext cx="2575" cy="6575"/>
            </a:xfrm>
            <a:prstGeom prst="homePlate">
              <a:avLst/>
            </a:prstGeom>
            <a:gradFill>
              <a:gsLst>
                <a:gs pos="0">
                  <a:schemeClr val="accent1">
                    <a:alpha val="0"/>
                  </a:schemeClr>
                </a:gs>
                <a:gs pos="100000">
                  <a:srgbClr val="F2F7FC">
                    <a:alpha val="30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mn-ea"/>
              </a:endParaRPr>
            </a:p>
          </p:txBody>
        </p:sp>
      </p:grpSp>
      <p:grpSp>
        <p:nvGrpSpPr>
          <p:cNvPr id="62" name="组合 61"/>
          <p:cNvGrpSpPr/>
          <p:nvPr/>
        </p:nvGrpSpPr>
        <p:grpSpPr>
          <a:xfrm>
            <a:off x="424815" y="1345565"/>
            <a:ext cx="8488680" cy="4968240"/>
            <a:chOff x="409" y="1047"/>
            <a:chExt cx="11449" cy="6701"/>
          </a:xfrm>
        </p:grpSpPr>
        <p:sp>
          <p:nvSpPr>
            <p:cNvPr id="4" name="圆角矩形 3"/>
            <p:cNvSpPr/>
            <p:nvPr/>
          </p:nvSpPr>
          <p:spPr>
            <a:xfrm>
              <a:off x="2207" y="2973"/>
              <a:ext cx="8772" cy="3685"/>
            </a:xfrm>
            <a:prstGeom prst="roundRect">
              <a:avLst>
                <a:gd name="adj" fmla="val 0"/>
              </a:avLst>
            </a:prstGeom>
            <a:solidFill>
              <a:srgbClr val="2B46C2">
                <a:alpha val="20000"/>
              </a:srgbClr>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a:t>z</a:t>
              </a:r>
              <a:endParaRPr kumimoji="1" lang="en-US" altLang="zh-CN" sz="700"/>
            </a:p>
          </p:txBody>
        </p:sp>
        <p:sp>
          <p:nvSpPr>
            <p:cNvPr id="184" name="圆角矩形 183"/>
            <p:cNvSpPr/>
            <p:nvPr/>
          </p:nvSpPr>
          <p:spPr>
            <a:xfrm>
              <a:off x="11116" y="1135"/>
              <a:ext cx="737" cy="581"/>
            </a:xfrm>
            <a:prstGeom prst="roundRect">
              <a:avLst>
                <a:gd name="adj" fmla="val 0"/>
              </a:avLst>
            </a:prstGeom>
            <a:solidFill>
              <a:srgbClr val="778CE6"/>
            </a:solidFill>
            <a:ln w="63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应用层</a:t>
              </a:r>
              <a:endParaRPr kumimoji="1" lang="zh-CN" sz="700" b="1">
                <a:solidFill>
                  <a:schemeClr val="bg1"/>
                </a:solidFill>
              </a:endParaRPr>
            </a:p>
          </p:txBody>
        </p:sp>
        <p:sp>
          <p:nvSpPr>
            <p:cNvPr id="185" name="圆角矩形 184"/>
            <p:cNvSpPr/>
            <p:nvPr/>
          </p:nvSpPr>
          <p:spPr>
            <a:xfrm>
              <a:off x="11111" y="1907"/>
              <a:ext cx="737" cy="850"/>
            </a:xfrm>
            <a:prstGeom prst="roundRect">
              <a:avLst>
                <a:gd name="adj" fmla="val 0"/>
              </a:avLst>
            </a:prstGeom>
            <a:solidFill>
              <a:srgbClr val="3151E0"/>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服务</a:t>
              </a:r>
              <a:endParaRPr kumimoji="1" lang="zh-CN" sz="700" b="1">
                <a:solidFill>
                  <a:schemeClr val="bg1"/>
                </a:solidFill>
              </a:endParaRPr>
            </a:p>
            <a:p>
              <a:pPr algn="ctr"/>
              <a:r>
                <a:rPr kumimoji="1" lang="zh-CN" sz="700" b="1">
                  <a:solidFill>
                    <a:schemeClr val="bg1"/>
                  </a:solidFill>
                </a:rPr>
                <a:t>提供层</a:t>
              </a:r>
              <a:endParaRPr kumimoji="1" lang="zh-CN" sz="700" b="1">
                <a:solidFill>
                  <a:schemeClr val="bg1"/>
                </a:solidFill>
              </a:endParaRPr>
            </a:p>
          </p:txBody>
        </p:sp>
        <p:sp>
          <p:nvSpPr>
            <p:cNvPr id="186" name="圆角矩形 185"/>
            <p:cNvSpPr/>
            <p:nvPr/>
          </p:nvSpPr>
          <p:spPr>
            <a:xfrm>
              <a:off x="11106" y="2972"/>
              <a:ext cx="737" cy="3686"/>
            </a:xfrm>
            <a:prstGeom prst="roundRect">
              <a:avLst>
                <a:gd name="adj" fmla="val 0"/>
              </a:avLst>
            </a:prstGeom>
            <a:solidFill>
              <a:srgbClr val="2B46C2"/>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区块链层</a:t>
              </a:r>
              <a:endParaRPr kumimoji="1" lang="zh-CN" sz="700" b="1">
                <a:solidFill>
                  <a:schemeClr val="bg1"/>
                </a:solidFill>
              </a:endParaRPr>
            </a:p>
          </p:txBody>
        </p:sp>
        <p:sp>
          <p:nvSpPr>
            <p:cNvPr id="187" name="圆角矩形 186"/>
            <p:cNvSpPr/>
            <p:nvPr/>
          </p:nvSpPr>
          <p:spPr>
            <a:xfrm>
              <a:off x="11121" y="6839"/>
              <a:ext cx="737" cy="908"/>
            </a:xfrm>
            <a:prstGeom prst="roundRect">
              <a:avLst>
                <a:gd name="adj" fmla="val 0"/>
              </a:avLst>
            </a:prstGeom>
            <a:solidFill>
              <a:srgbClr val="31ECC3"/>
            </a:solidFill>
            <a:ln w="1270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文件</a:t>
              </a:r>
              <a:endParaRPr kumimoji="1" lang="zh-CN" sz="700" b="1">
                <a:solidFill>
                  <a:schemeClr val="bg1"/>
                </a:solidFill>
              </a:endParaRPr>
            </a:p>
            <a:p>
              <a:pPr algn="ctr"/>
              <a:r>
                <a:rPr kumimoji="1" lang="zh-CN" sz="700" b="1">
                  <a:solidFill>
                    <a:schemeClr val="bg1"/>
                  </a:solidFill>
                </a:rPr>
                <a:t>服务层</a:t>
              </a:r>
              <a:endParaRPr kumimoji="1" lang="zh-CN" sz="700" b="1">
                <a:solidFill>
                  <a:schemeClr val="bg1"/>
                </a:solidFill>
              </a:endParaRPr>
            </a:p>
          </p:txBody>
        </p:sp>
        <p:sp>
          <p:nvSpPr>
            <p:cNvPr id="302" name="圆角矩形 301"/>
            <p:cNvSpPr/>
            <p:nvPr/>
          </p:nvSpPr>
          <p:spPr>
            <a:xfrm>
              <a:off x="409" y="1531"/>
              <a:ext cx="1304" cy="1819"/>
            </a:xfrm>
            <a:prstGeom prst="roundRect">
              <a:avLst>
                <a:gd name="adj" fmla="val 0"/>
              </a:avLst>
            </a:prstGeom>
            <a:solidFill>
              <a:srgbClr val="263FAD">
                <a:alpha val="10000"/>
              </a:srgbClr>
            </a:solidFill>
            <a:ln w="3175">
              <a:solidFill>
                <a:srgbClr val="263F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51" name="组合 450"/>
            <p:cNvGrpSpPr/>
            <p:nvPr/>
          </p:nvGrpSpPr>
          <p:grpSpPr>
            <a:xfrm rot="0">
              <a:off x="579" y="1725"/>
              <a:ext cx="964" cy="1432"/>
              <a:chOff x="517" y="1610"/>
              <a:chExt cx="1020" cy="1432"/>
            </a:xfrm>
          </p:grpSpPr>
          <p:sp>
            <p:nvSpPr>
              <p:cNvPr id="305" name="圆角矩形 304"/>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FISCO BCOS</a:t>
                </a:r>
                <a:endParaRPr kumimoji="1" lang="en-US" sz="700" b="1">
                  <a:solidFill>
                    <a:srgbClr val="3F4046"/>
                  </a:solidFill>
                </a:endParaRPr>
              </a:p>
            </p:txBody>
          </p:sp>
          <p:sp>
            <p:nvSpPr>
              <p:cNvPr id="307" name="圆角矩形 306"/>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长安链</a:t>
                </a:r>
                <a:endParaRPr kumimoji="1" lang="zh-CN" sz="700" b="1">
                  <a:solidFill>
                    <a:srgbClr val="3F4046"/>
                  </a:solidFill>
                </a:endParaRPr>
              </a:p>
            </p:txBody>
          </p:sp>
          <p:sp>
            <p:nvSpPr>
              <p:cNvPr id="309" name="圆角矩形 308"/>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Fabric</a:t>
                </a:r>
                <a:endParaRPr kumimoji="1" lang="en-US" altLang="zh-CN" sz="700" b="1">
                  <a:solidFill>
                    <a:srgbClr val="3F4046"/>
                  </a:solidFill>
                </a:endParaRPr>
              </a:p>
            </p:txBody>
          </p:sp>
          <p:sp>
            <p:nvSpPr>
              <p:cNvPr id="310" name="圆角矩形 309"/>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sp>
          <p:nvSpPr>
            <p:cNvPr id="450" name="文本框 449"/>
            <p:cNvSpPr txBox="1"/>
            <p:nvPr/>
          </p:nvSpPr>
          <p:spPr>
            <a:xfrm>
              <a:off x="735" y="1198"/>
              <a:ext cx="708" cy="268"/>
            </a:xfrm>
            <a:prstGeom prst="rect">
              <a:avLst/>
            </a:prstGeom>
            <a:noFill/>
          </p:spPr>
          <p:txBody>
            <a:bodyPr wrap="square" rtlCol="0">
              <a:spAutoFit/>
            </a:bodyPr>
            <a:p>
              <a:pPr algn="ctr"/>
              <a:r>
                <a:rPr lang="zh-CN" altLang="en-US" sz="700" b="1">
                  <a:solidFill>
                    <a:schemeClr val="bg1"/>
                  </a:solidFill>
                </a:rPr>
                <a:t>联盟链</a:t>
              </a:r>
              <a:endParaRPr lang="zh-CN" altLang="en-US" sz="700" b="1">
                <a:solidFill>
                  <a:schemeClr val="bg1"/>
                </a:solidFill>
              </a:endParaRPr>
            </a:p>
          </p:txBody>
        </p:sp>
        <p:sp>
          <p:nvSpPr>
            <p:cNvPr id="457" name="圆角矩形 456"/>
            <p:cNvSpPr/>
            <p:nvPr/>
          </p:nvSpPr>
          <p:spPr>
            <a:xfrm>
              <a:off x="409" y="3766"/>
              <a:ext cx="1304" cy="1819"/>
            </a:xfrm>
            <a:prstGeom prst="roundRect">
              <a:avLst>
                <a:gd name="adj" fmla="val 0"/>
              </a:avLst>
            </a:prstGeom>
            <a:solidFill>
              <a:srgbClr val="F6F8FC"/>
            </a:solidFill>
            <a:ln w="3175">
              <a:solidFill>
                <a:srgbClr val="C0C6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58" name="组合 457"/>
            <p:cNvGrpSpPr/>
            <p:nvPr/>
          </p:nvGrpSpPr>
          <p:grpSpPr>
            <a:xfrm rot="0">
              <a:off x="579" y="3960"/>
              <a:ext cx="964" cy="1432"/>
              <a:chOff x="517" y="1610"/>
              <a:chExt cx="1020" cy="1432"/>
            </a:xfrm>
          </p:grpSpPr>
          <p:sp>
            <p:nvSpPr>
              <p:cNvPr id="459" name="圆角矩形 458"/>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C0C6DC"/>
                    </a:solidFill>
                  </a:rPr>
                  <a:t>EOS</a:t>
                </a:r>
                <a:endParaRPr kumimoji="1" lang="en-US" sz="700" b="1">
                  <a:solidFill>
                    <a:srgbClr val="C0C6DC"/>
                  </a:solidFill>
                </a:endParaRPr>
              </a:p>
            </p:txBody>
          </p:sp>
          <p:sp>
            <p:nvSpPr>
              <p:cNvPr id="460" name="圆角矩形 459"/>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C0C6DC"/>
                    </a:solidFill>
                  </a:rPr>
                  <a:t>Solana</a:t>
                </a:r>
                <a:endParaRPr kumimoji="1" lang="en-US" altLang="zh-CN" sz="700" b="1">
                  <a:solidFill>
                    <a:srgbClr val="C0C6DC"/>
                  </a:solidFill>
                </a:endParaRPr>
              </a:p>
            </p:txBody>
          </p:sp>
          <p:sp>
            <p:nvSpPr>
              <p:cNvPr id="461" name="圆角矩形 460"/>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C0C6DC"/>
                    </a:solidFill>
                  </a:rPr>
                  <a:t>以太坊</a:t>
                </a:r>
                <a:endParaRPr kumimoji="1" lang="zh-CN" altLang="en-US" sz="700" b="1">
                  <a:solidFill>
                    <a:srgbClr val="C0C6DC"/>
                  </a:solidFill>
                </a:endParaRPr>
              </a:p>
            </p:txBody>
          </p:sp>
          <p:sp>
            <p:nvSpPr>
              <p:cNvPr id="462" name="圆角矩形 461"/>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C0C6DC"/>
                    </a:solidFill>
                  </a:rPr>
                  <a:t>......</a:t>
                </a:r>
                <a:endParaRPr kumimoji="1" lang="en-US" altLang="zh-CN" sz="700" b="1">
                  <a:solidFill>
                    <a:srgbClr val="C0C6DC"/>
                  </a:solidFill>
                </a:endParaRPr>
              </a:p>
            </p:txBody>
          </p:sp>
        </p:grpSp>
        <p:sp>
          <p:nvSpPr>
            <p:cNvPr id="463" name="文本框 462"/>
            <p:cNvSpPr txBox="1"/>
            <p:nvPr/>
          </p:nvSpPr>
          <p:spPr>
            <a:xfrm>
              <a:off x="805" y="3421"/>
              <a:ext cx="568" cy="268"/>
            </a:xfrm>
            <a:prstGeom prst="rect">
              <a:avLst/>
            </a:prstGeom>
            <a:noFill/>
          </p:spPr>
          <p:txBody>
            <a:bodyPr wrap="square" rtlCol="0">
              <a:spAutoFit/>
            </a:bodyPr>
            <a:p>
              <a:pPr algn="ctr"/>
              <a:r>
                <a:rPr lang="zh-CN" altLang="en-US" sz="700" b="1">
                  <a:solidFill>
                    <a:schemeClr val="bg1"/>
                  </a:solidFill>
                </a:rPr>
                <a:t>公链</a:t>
              </a:r>
              <a:endParaRPr lang="zh-CN" altLang="en-US" sz="700" b="1">
                <a:solidFill>
                  <a:schemeClr val="bg1"/>
                </a:solidFill>
              </a:endParaRPr>
            </a:p>
          </p:txBody>
        </p:sp>
        <p:sp>
          <p:nvSpPr>
            <p:cNvPr id="466" name="圆角矩形 465"/>
            <p:cNvSpPr/>
            <p:nvPr/>
          </p:nvSpPr>
          <p:spPr>
            <a:xfrm>
              <a:off x="409" y="5929"/>
              <a:ext cx="1304" cy="1819"/>
            </a:xfrm>
            <a:prstGeom prst="roundRect">
              <a:avLst>
                <a:gd name="adj" fmla="val 0"/>
              </a:avLst>
            </a:prstGeom>
            <a:solidFill>
              <a:srgbClr val="263FAD">
                <a:alpha val="10000"/>
              </a:srgbClr>
            </a:solidFill>
            <a:ln w="3175">
              <a:solidFill>
                <a:srgbClr val="263FA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467" name="组合 466"/>
            <p:cNvGrpSpPr/>
            <p:nvPr/>
          </p:nvGrpSpPr>
          <p:grpSpPr>
            <a:xfrm rot="0">
              <a:off x="579" y="6123"/>
              <a:ext cx="964" cy="1432"/>
              <a:chOff x="517" y="1610"/>
              <a:chExt cx="1020" cy="1432"/>
            </a:xfrm>
          </p:grpSpPr>
          <p:sp>
            <p:nvSpPr>
              <p:cNvPr id="468" name="圆角矩形 467"/>
              <p:cNvSpPr/>
              <p:nvPr/>
            </p:nvSpPr>
            <p:spPr>
              <a:xfrm>
                <a:off x="517" y="1998"/>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存证溯源</a:t>
                </a:r>
                <a:endParaRPr kumimoji="1" lang="zh-CN" altLang="en-US" sz="700" b="1">
                  <a:solidFill>
                    <a:srgbClr val="3F4046"/>
                  </a:solidFill>
                </a:endParaRPr>
              </a:p>
            </p:txBody>
          </p:sp>
          <p:sp>
            <p:nvSpPr>
              <p:cNvPr id="469" name="圆角矩形 468"/>
              <p:cNvSpPr/>
              <p:nvPr/>
            </p:nvSpPr>
            <p:spPr>
              <a:xfrm>
                <a:off x="517" y="2386"/>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天气数据</a:t>
                </a:r>
                <a:endParaRPr kumimoji="1" lang="zh-CN" altLang="en-US" sz="700" b="1">
                  <a:solidFill>
                    <a:srgbClr val="3F4046"/>
                  </a:solidFill>
                </a:endParaRPr>
              </a:p>
            </p:txBody>
          </p:sp>
          <p:sp>
            <p:nvSpPr>
              <p:cNvPr id="470" name="圆角矩形 469"/>
              <p:cNvSpPr/>
              <p:nvPr/>
            </p:nvSpPr>
            <p:spPr>
              <a:xfrm>
                <a:off x="517" y="1610"/>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价格数据</a:t>
                </a:r>
                <a:endParaRPr kumimoji="1" lang="zh-CN" altLang="en-US" sz="700" b="1">
                  <a:solidFill>
                    <a:srgbClr val="3F4046"/>
                  </a:solidFill>
                </a:endParaRPr>
              </a:p>
            </p:txBody>
          </p:sp>
          <p:sp>
            <p:nvSpPr>
              <p:cNvPr id="471" name="圆角矩形 470"/>
              <p:cNvSpPr/>
              <p:nvPr/>
            </p:nvSpPr>
            <p:spPr>
              <a:xfrm>
                <a:off x="517" y="2774"/>
                <a:ext cx="102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sp>
          <p:nvSpPr>
            <p:cNvPr id="472" name="文本框 471"/>
            <p:cNvSpPr txBox="1"/>
            <p:nvPr/>
          </p:nvSpPr>
          <p:spPr>
            <a:xfrm>
              <a:off x="665" y="5596"/>
              <a:ext cx="848" cy="268"/>
            </a:xfrm>
            <a:prstGeom prst="rect">
              <a:avLst/>
            </a:prstGeom>
            <a:noFill/>
          </p:spPr>
          <p:txBody>
            <a:bodyPr wrap="square" rtlCol="0">
              <a:spAutoFit/>
            </a:bodyPr>
            <a:p>
              <a:pPr algn="ctr"/>
              <a:r>
                <a:rPr lang="zh-CN" altLang="en-US" sz="700" b="1">
                  <a:solidFill>
                    <a:schemeClr val="bg1"/>
                  </a:solidFill>
                </a:rPr>
                <a:t>链外信息</a:t>
              </a:r>
              <a:endParaRPr lang="zh-CN" altLang="en-US" sz="700" b="1">
                <a:solidFill>
                  <a:schemeClr val="bg1"/>
                </a:solidFill>
              </a:endParaRPr>
            </a:p>
          </p:txBody>
        </p:sp>
        <p:sp>
          <p:nvSpPr>
            <p:cNvPr id="63" name="矩形 62"/>
            <p:cNvSpPr/>
            <p:nvPr/>
          </p:nvSpPr>
          <p:spPr>
            <a:xfrm>
              <a:off x="2215" y="1151"/>
              <a:ext cx="8764" cy="567"/>
            </a:xfrm>
            <a:prstGeom prst="rect">
              <a:avLst/>
            </a:prstGeom>
            <a:solidFill>
              <a:srgbClr val="778CE6">
                <a:alpha val="20000"/>
              </a:srgbClr>
            </a:solidFill>
            <a:ln w="6350">
              <a:solidFill>
                <a:srgbClr val="778CE6"/>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64" name="圆角矩形 63"/>
            <p:cNvSpPr/>
            <p:nvPr/>
          </p:nvSpPr>
          <p:spPr>
            <a:xfrm>
              <a:off x="7333"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金融应用</a:t>
              </a:r>
              <a:endParaRPr kumimoji="1" lang="zh-CN" altLang="en-US" sz="700" b="1">
                <a:solidFill>
                  <a:srgbClr val="3F4046"/>
                </a:solidFill>
              </a:endParaRPr>
            </a:p>
          </p:txBody>
        </p:sp>
        <p:sp>
          <p:nvSpPr>
            <p:cNvPr id="5" name="圆角矩形 4"/>
            <p:cNvSpPr/>
            <p:nvPr/>
          </p:nvSpPr>
          <p:spPr>
            <a:xfrm>
              <a:off x="3571"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企业应用</a:t>
              </a:r>
              <a:endParaRPr kumimoji="1" lang="zh-CN" sz="700" b="1">
                <a:solidFill>
                  <a:srgbClr val="3F4046"/>
                </a:solidFill>
              </a:endParaRPr>
            </a:p>
          </p:txBody>
        </p:sp>
        <p:sp>
          <p:nvSpPr>
            <p:cNvPr id="7" name="圆角矩形 6"/>
            <p:cNvSpPr/>
            <p:nvPr/>
          </p:nvSpPr>
          <p:spPr>
            <a:xfrm>
              <a:off x="4825"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游戏娱乐</a:t>
              </a:r>
              <a:endParaRPr kumimoji="1" lang="zh-CN" altLang="en-US" sz="700" b="1">
                <a:solidFill>
                  <a:srgbClr val="3F4046"/>
                </a:solidFill>
              </a:endParaRPr>
            </a:p>
          </p:txBody>
        </p:sp>
        <p:sp>
          <p:nvSpPr>
            <p:cNvPr id="8" name="圆角矩形 7"/>
            <p:cNvSpPr/>
            <p:nvPr/>
          </p:nvSpPr>
          <p:spPr>
            <a:xfrm>
              <a:off x="6079"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金数字文旅</a:t>
              </a:r>
              <a:endParaRPr kumimoji="1" lang="zh-CN" sz="700" b="1">
                <a:solidFill>
                  <a:srgbClr val="3F4046"/>
                </a:solidFill>
              </a:endParaRPr>
            </a:p>
          </p:txBody>
        </p:sp>
        <p:sp>
          <p:nvSpPr>
            <p:cNvPr id="9" name="圆角矩形 8"/>
            <p:cNvSpPr/>
            <p:nvPr/>
          </p:nvSpPr>
          <p:spPr>
            <a:xfrm>
              <a:off x="8587"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数字藏品</a:t>
              </a:r>
              <a:endParaRPr kumimoji="1" lang="zh-CN" altLang="en-US" sz="700" b="1">
                <a:solidFill>
                  <a:srgbClr val="3F4046"/>
                </a:solidFill>
              </a:endParaRPr>
            </a:p>
          </p:txBody>
        </p:sp>
        <p:sp>
          <p:nvSpPr>
            <p:cNvPr id="349" name="圆角矩形 348"/>
            <p:cNvSpPr/>
            <p:nvPr/>
          </p:nvSpPr>
          <p:spPr>
            <a:xfrm>
              <a:off x="9841" y="1301"/>
              <a:ext cx="1020" cy="267"/>
            </a:xfrm>
            <a:prstGeom prst="roundRect">
              <a:avLst>
                <a:gd name="adj" fmla="val 0"/>
              </a:avLst>
            </a:prstGeom>
            <a:solidFill>
              <a:srgbClr val="F6F8FC"/>
            </a:solidFill>
            <a:ln w="3175">
              <a:solidFill>
                <a:srgbClr val="C2C7DD"/>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零售应用</a:t>
              </a:r>
              <a:endParaRPr kumimoji="1" lang="zh-CN" altLang="en-US" sz="700" b="1">
                <a:solidFill>
                  <a:srgbClr val="3F4046"/>
                </a:solidFill>
              </a:endParaRPr>
            </a:p>
          </p:txBody>
        </p:sp>
        <p:sp>
          <p:nvSpPr>
            <p:cNvPr id="65" name="圆角矩形 64"/>
            <p:cNvSpPr/>
            <p:nvPr/>
          </p:nvSpPr>
          <p:spPr>
            <a:xfrm>
              <a:off x="2317" y="1301"/>
              <a:ext cx="1020" cy="267"/>
            </a:xfrm>
            <a:prstGeom prst="roundRect">
              <a:avLst>
                <a:gd name="adj" fmla="val 0"/>
              </a:avLst>
            </a:prstGeom>
            <a:solidFill>
              <a:srgbClr val="F6F8FC"/>
            </a:solidFill>
            <a:ln w="3175">
              <a:solidFill>
                <a:srgbClr val="C0C6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政务应用</a:t>
              </a:r>
              <a:endParaRPr kumimoji="1" lang="zh-CN" altLang="en-US" sz="700" b="1">
                <a:solidFill>
                  <a:srgbClr val="3F4046"/>
                </a:solidFill>
              </a:endParaRPr>
            </a:p>
          </p:txBody>
        </p:sp>
        <p:sp>
          <p:nvSpPr>
            <p:cNvPr id="44" name="文本框 43"/>
            <p:cNvSpPr txBox="1"/>
            <p:nvPr/>
          </p:nvSpPr>
          <p:spPr>
            <a:xfrm>
              <a:off x="1799" y="1047"/>
              <a:ext cx="418" cy="704"/>
            </a:xfrm>
            <a:prstGeom prst="rect">
              <a:avLst/>
            </a:prstGeom>
            <a:noFill/>
          </p:spPr>
          <p:txBody>
            <a:bodyPr wrap="square" rtlCol="0">
              <a:spAutoFit/>
            </a:bodyPr>
            <a:p>
              <a:r>
                <a:rPr lang="zh-CN" altLang="en-US" sz="700" b="1">
                  <a:solidFill>
                    <a:schemeClr val="bg1"/>
                  </a:solidFill>
                </a:rPr>
                <a:t>应</a:t>
              </a:r>
              <a:endParaRPr lang="zh-CN" altLang="en-US" sz="700" b="1">
                <a:solidFill>
                  <a:schemeClr val="bg1"/>
                </a:solidFill>
              </a:endParaRPr>
            </a:p>
            <a:p>
              <a:r>
                <a:rPr lang="zh-CN" altLang="en-US" sz="700" b="1">
                  <a:solidFill>
                    <a:schemeClr val="bg1"/>
                  </a:solidFill>
                </a:rPr>
                <a:t>用</a:t>
              </a:r>
              <a:endParaRPr lang="zh-CN" altLang="en-US" sz="700" b="1">
                <a:solidFill>
                  <a:schemeClr val="bg1"/>
                </a:solidFill>
              </a:endParaRPr>
            </a:p>
            <a:p>
              <a:r>
                <a:rPr lang="zh-CN" altLang="en-US" sz="700" b="1">
                  <a:solidFill>
                    <a:schemeClr val="bg1"/>
                  </a:solidFill>
                </a:rPr>
                <a:t>商</a:t>
              </a:r>
              <a:endParaRPr lang="zh-CN" altLang="en-US" sz="700" b="1">
                <a:solidFill>
                  <a:schemeClr val="bg1"/>
                </a:solidFill>
              </a:endParaRPr>
            </a:p>
            <a:p>
              <a:r>
                <a:rPr lang="zh-CN" altLang="en-US" sz="700" b="1">
                  <a:solidFill>
                    <a:schemeClr val="bg1"/>
                  </a:solidFill>
                </a:rPr>
                <a:t>店</a:t>
              </a:r>
              <a:endParaRPr lang="zh-CN" altLang="en-US" sz="700" b="1">
                <a:solidFill>
                  <a:schemeClr val="bg1"/>
                </a:solidFill>
              </a:endParaRPr>
            </a:p>
          </p:txBody>
        </p:sp>
        <p:sp>
          <p:nvSpPr>
            <p:cNvPr id="27" name="圆角矩形 26"/>
            <p:cNvSpPr/>
            <p:nvPr/>
          </p:nvSpPr>
          <p:spPr>
            <a:xfrm>
              <a:off x="2213" y="1906"/>
              <a:ext cx="8766" cy="850"/>
            </a:xfrm>
            <a:prstGeom prst="roundRect">
              <a:avLst>
                <a:gd name="adj" fmla="val 0"/>
              </a:avLst>
            </a:prstGeom>
            <a:solidFill>
              <a:srgbClr val="3151E0">
                <a:alpha val="20000"/>
              </a:srgb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22" name="组合 21"/>
            <p:cNvGrpSpPr/>
            <p:nvPr/>
          </p:nvGrpSpPr>
          <p:grpSpPr>
            <a:xfrm>
              <a:off x="2216" y="2042"/>
              <a:ext cx="2941" cy="578"/>
              <a:chOff x="2580" y="1991"/>
              <a:chExt cx="2941" cy="578"/>
            </a:xfrm>
          </p:grpSpPr>
          <p:grpSp>
            <p:nvGrpSpPr>
              <p:cNvPr id="17" name="组合 16"/>
              <p:cNvGrpSpPr/>
              <p:nvPr/>
            </p:nvGrpSpPr>
            <p:grpSpPr>
              <a:xfrm rot="0">
                <a:off x="3140" y="1991"/>
                <a:ext cx="2381" cy="578"/>
                <a:chOff x="3151" y="2036"/>
                <a:chExt cx="2381" cy="578"/>
              </a:xfrm>
            </p:grpSpPr>
            <p:grpSp>
              <p:nvGrpSpPr>
                <p:cNvPr id="353" name="组合 352"/>
                <p:cNvGrpSpPr/>
                <p:nvPr/>
              </p:nvGrpSpPr>
              <p:grpSpPr>
                <a:xfrm rot="0">
                  <a:off x="3151" y="2038"/>
                  <a:ext cx="737" cy="575"/>
                  <a:chOff x="2624" y="1607"/>
                  <a:chExt cx="737" cy="575"/>
                </a:xfrm>
              </p:grpSpPr>
              <p:sp>
                <p:nvSpPr>
                  <p:cNvPr id="29" name="圆角矩形 28"/>
                  <p:cNvSpPr/>
                  <p:nvPr/>
                </p:nvSpPr>
                <p:spPr>
                  <a:xfrm>
                    <a:off x="2624"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钱包</a:t>
                    </a:r>
                    <a:endParaRPr kumimoji="1" lang="zh-CN" sz="700" b="1">
                      <a:solidFill>
                        <a:srgbClr val="3F4046"/>
                      </a:solidFill>
                    </a:endParaRPr>
                  </a:p>
                </p:txBody>
              </p:sp>
              <p:sp>
                <p:nvSpPr>
                  <p:cNvPr id="42" name="圆角矩形 41"/>
                  <p:cNvSpPr/>
                  <p:nvPr/>
                </p:nvSpPr>
                <p:spPr>
                  <a:xfrm>
                    <a:off x="2624"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NFT</a:t>
                    </a:r>
                    <a:r>
                      <a:rPr kumimoji="1" lang="zh-CN" altLang="en-US" sz="700" b="1">
                        <a:solidFill>
                          <a:srgbClr val="3F4046"/>
                        </a:solidFill>
                      </a:rPr>
                      <a:t>接口</a:t>
                    </a:r>
                    <a:endParaRPr kumimoji="1" lang="zh-CN" altLang="en-US" sz="700" b="1">
                      <a:solidFill>
                        <a:srgbClr val="3F4046"/>
                      </a:solidFill>
                    </a:endParaRPr>
                  </a:p>
                </p:txBody>
              </p:sp>
            </p:grpSp>
            <p:grpSp>
              <p:nvGrpSpPr>
                <p:cNvPr id="354" name="组合 353"/>
                <p:cNvGrpSpPr/>
                <p:nvPr/>
              </p:nvGrpSpPr>
              <p:grpSpPr>
                <a:xfrm rot="0">
                  <a:off x="3974" y="2038"/>
                  <a:ext cx="964" cy="575"/>
                  <a:chOff x="3818" y="1607"/>
                  <a:chExt cx="964" cy="575"/>
                </a:xfrm>
              </p:grpSpPr>
              <p:sp>
                <p:nvSpPr>
                  <p:cNvPr id="31" name="圆角矩形 30"/>
                  <p:cNvSpPr/>
                  <p:nvPr/>
                </p:nvSpPr>
                <p:spPr>
                  <a:xfrm>
                    <a:off x="3818" y="1607"/>
                    <a:ext cx="96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600" b="1">
                        <a:solidFill>
                          <a:srgbClr val="3F4046"/>
                        </a:solidFill>
                      </a:rPr>
                      <a:t>区块链浏览器</a:t>
                    </a:r>
                    <a:endParaRPr kumimoji="1" lang="zh-CN" sz="600" b="1">
                      <a:solidFill>
                        <a:srgbClr val="3F4046"/>
                      </a:solidFill>
                    </a:endParaRPr>
                  </a:p>
                </p:txBody>
              </p:sp>
              <p:sp>
                <p:nvSpPr>
                  <p:cNvPr id="10" name="圆角矩形 9"/>
                  <p:cNvSpPr/>
                  <p:nvPr/>
                </p:nvSpPr>
                <p:spPr>
                  <a:xfrm>
                    <a:off x="3818" y="1914"/>
                    <a:ext cx="96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IPFS</a:t>
                    </a:r>
                    <a:r>
                      <a:rPr kumimoji="1" lang="zh-CN" altLang="en-US" sz="700" b="1">
                        <a:solidFill>
                          <a:srgbClr val="3F4046"/>
                        </a:solidFill>
                      </a:rPr>
                      <a:t>接口</a:t>
                    </a:r>
                    <a:endParaRPr kumimoji="1" lang="zh-CN" altLang="en-US" sz="700" b="1">
                      <a:solidFill>
                        <a:srgbClr val="3F4046"/>
                      </a:solidFill>
                    </a:endParaRPr>
                  </a:p>
                </p:txBody>
              </p:sp>
            </p:grpSp>
            <p:grpSp>
              <p:nvGrpSpPr>
                <p:cNvPr id="355" name="组合 354"/>
                <p:cNvGrpSpPr/>
                <p:nvPr/>
              </p:nvGrpSpPr>
              <p:grpSpPr>
                <a:xfrm rot="0">
                  <a:off x="5022" y="2036"/>
                  <a:ext cx="510" cy="579"/>
                  <a:chOff x="4992" y="1607"/>
                  <a:chExt cx="511" cy="579"/>
                </a:xfrm>
              </p:grpSpPr>
              <p:sp>
                <p:nvSpPr>
                  <p:cNvPr id="11" name="圆角矩形 10"/>
                  <p:cNvSpPr/>
                  <p:nvPr/>
                </p:nvSpPr>
                <p:spPr>
                  <a:xfrm>
                    <a:off x="4992" y="1607"/>
                    <a:ext cx="511"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SDK</a:t>
                    </a:r>
                    <a:endParaRPr kumimoji="1" lang="en-US" altLang="zh-CN" sz="700" b="1">
                      <a:solidFill>
                        <a:srgbClr val="3F4046"/>
                      </a:solidFill>
                    </a:endParaRPr>
                  </a:p>
                </p:txBody>
              </p:sp>
              <p:sp>
                <p:nvSpPr>
                  <p:cNvPr id="352" name="圆角矩形 351"/>
                  <p:cNvSpPr/>
                  <p:nvPr/>
                </p:nvSpPr>
                <p:spPr>
                  <a:xfrm>
                    <a:off x="4992" y="1918"/>
                    <a:ext cx="511"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grpSp>
          </p:grpSp>
          <p:sp>
            <p:nvSpPr>
              <p:cNvPr id="356" name="文本框 355"/>
              <p:cNvSpPr txBox="1"/>
              <p:nvPr/>
            </p:nvSpPr>
            <p:spPr>
              <a:xfrm>
                <a:off x="2580" y="2087"/>
                <a:ext cx="648" cy="414"/>
              </a:xfrm>
              <a:prstGeom prst="rect">
                <a:avLst/>
              </a:prstGeom>
              <a:noFill/>
            </p:spPr>
            <p:txBody>
              <a:bodyPr wrap="square" rtlCol="0">
                <a:spAutoFit/>
              </a:bodyPr>
              <a:p>
                <a:pPr algn="ctr"/>
                <a:r>
                  <a:rPr lang="zh-CN" altLang="en-US" sz="700" b="1">
                    <a:solidFill>
                      <a:schemeClr val="bg1"/>
                    </a:solidFill>
                  </a:rPr>
                  <a:t>区块链</a:t>
                </a:r>
                <a:endParaRPr lang="zh-CN" altLang="en-US" sz="700" b="1">
                  <a:solidFill>
                    <a:schemeClr val="bg1"/>
                  </a:solidFill>
                </a:endParaRPr>
              </a:p>
              <a:p>
                <a:pPr algn="ctr"/>
                <a:r>
                  <a:rPr lang="zh-CN" altLang="en-US" sz="700" b="1">
                    <a:solidFill>
                      <a:schemeClr val="bg1"/>
                    </a:solidFill>
                  </a:rPr>
                  <a:t>接口</a:t>
                </a:r>
                <a:endParaRPr lang="zh-CN" altLang="en-US" sz="700" b="1">
                  <a:solidFill>
                    <a:schemeClr val="bg1"/>
                  </a:solidFill>
                </a:endParaRPr>
              </a:p>
            </p:txBody>
          </p:sp>
        </p:grpSp>
        <p:grpSp>
          <p:nvGrpSpPr>
            <p:cNvPr id="21" name="组合 20"/>
            <p:cNvGrpSpPr/>
            <p:nvPr/>
          </p:nvGrpSpPr>
          <p:grpSpPr>
            <a:xfrm>
              <a:off x="5166" y="2044"/>
              <a:ext cx="1968" cy="575"/>
              <a:chOff x="5591" y="2001"/>
              <a:chExt cx="1968" cy="575"/>
            </a:xfrm>
          </p:grpSpPr>
          <p:grpSp>
            <p:nvGrpSpPr>
              <p:cNvPr id="443" name="组合 442"/>
              <p:cNvGrpSpPr/>
              <p:nvPr/>
            </p:nvGrpSpPr>
            <p:grpSpPr>
              <a:xfrm rot="0">
                <a:off x="6006" y="2001"/>
                <a:ext cx="1553" cy="575"/>
                <a:chOff x="5723" y="1611"/>
                <a:chExt cx="1553" cy="575"/>
              </a:xfrm>
            </p:grpSpPr>
            <p:grpSp>
              <p:nvGrpSpPr>
                <p:cNvPr id="359" name="组合 358"/>
                <p:cNvGrpSpPr/>
                <p:nvPr/>
              </p:nvGrpSpPr>
              <p:grpSpPr>
                <a:xfrm rot="0">
                  <a:off x="5723" y="1611"/>
                  <a:ext cx="737" cy="575"/>
                  <a:chOff x="2624" y="1607"/>
                  <a:chExt cx="737" cy="575"/>
                </a:xfrm>
              </p:grpSpPr>
              <p:sp>
                <p:nvSpPr>
                  <p:cNvPr id="360" name="圆角矩形 359"/>
                  <p:cNvSpPr/>
                  <p:nvPr/>
                </p:nvSpPr>
                <p:spPr>
                  <a:xfrm>
                    <a:off x="2624"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合约审查</a:t>
                    </a:r>
                    <a:endParaRPr kumimoji="1" lang="zh-CN" sz="700" b="1">
                      <a:solidFill>
                        <a:srgbClr val="3F4046"/>
                      </a:solidFill>
                    </a:endParaRPr>
                  </a:p>
                </p:txBody>
              </p:sp>
              <p:sp>
                <p:nvSpPr>
                  <p:cNvPr id="361" name="圆角矩形 360"/>
                  <p:cNvSpPr/>
                  <p:nvPr/>
                </p:nvSpPr>
                <p:spPr>
                  <a:xfrm>
                    <a:off x="2624"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身份实名</a:t>
                    </a:r>
                    <a:endParaRPr kumimoji="1" lang="zh-CN" sz="700" b="1">
                      <a:solidFill>
                        <a:srgbClr val="3F4046"/>
                      </a:solidFill>
                    </a:endParaRPr>
                  </a:p>
                </p:txBody>
              </p:sp>
            </p:grpSp>
            <p:grpSp>
              <p:nvGrpSpPr>
                <p:cNvPr id="362" name="组合 361"/>
                <p:cNvGrpSpPr/>
                <p:nvPr/>
              </p:nvGrpSpPr>
              <p:grpSpPr>
                <a:xfrm rot="0">
                  <a:off x="6539" y="1611"/>
                  <a:ext cx="737" cy="575"/>
                  <a:chOff x="3821" y="1607"/>
                  <a:chExt cx="737" cy="575"/>
                </a:xfrm>
              </p:grpSpPr>
              <p:sp>
                <p:nvSpPr>
                  <p:cNvPr id="363" name="圆角矩形 362"/>
                  <p:cNvSpPr/>
                  <p:nvPr/>
                </p:nvSpPr>
                <p:spPr>
                  <a:xfrm>
                    <a:off x="3821"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证书发放</a:t>
                    </a:r>
                    <a:endParaRPr kumimoji="1" lang="zh-CN" sz="700" b="1">
                      <a:solidFill>
                        <a:srgbClr val="3F4046"/>
                      </a:solidFill>
                    </a:endParaRPr>
                  </a:p>
                </p:txBody>
              </p:sp>
              <p:sp>
                <p:nvSpPr>
                  <p:cNvPr id="364" name="圆角矩形 363"/>
                  <p:cNvSpPr/>
                  <p:nvPr/>
                </p:nvSpPr>
                <p:spPr>
                  <a:xfrm>
                    <a:off x="3821" y="1914"/>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68" name="文本框 367"/>
              <p:cNvSpPr txBox="1"/>
              <p:nvPr/>
            </p:nvSpPr>
            <p:spPr>
              <a:xfrm>
                <a:off x="5591" y="2095"/>
                <a:ext cx="528" cy="414"/>
              </a:xfrm>
              <a:prstGeom prst="rect">
                <a:avLst/>
              </a:prstGeom>
              <a:noFill/>
            </p:spPr>
            <p:txBody>
              <a:bodyPr wrap="square" rtlCol="0">
                <a:spAutoFit/>
              </a:bodyPr>
              <a:p>
                <a:r>
                  <a:rPr lang="zh-CN" altLang="en-US" sz="700" b="1">
                    <a:solidFill>
                      <a:schemeClr val="bg1"/>
                    </a:solidFill>
                  </a:rPr>
                  <a:t>链上</a:t>
                </a:r>
                <a:endParaRPr lang="zh-CN" altLang="en-US" sz="700" b="1">
                  <a:solidFill>
                    <a:schemeClr val="bg1"/>
                  </a:solidFill>
                </a:endParaRPr>
              </a:p>
              <a:p>
                <a:r>
                  <a:rPr lang="zh-CN" altLang="en-US" sz="700" b="1">
                    <a:solidFill>
                      <a:schemeClr val="bg1"/>
                    </a:solidFill>
                  </a:rPr>
                  <a:t>管理</a:t>
                </a:r>
                <a:endParaRPr lang="zh-CN" altLang="en-US" sz="700" b="1">
                  <a:solidFill>
                    <a:schemeClr val="bg1"/>
                  </a:solidFill>
                </a:endParaRPr>
              </a:p>
            </p:txBody>
          </p:sp>
        </p:grpSp>
        <p:grpSp>
          <p:nvGrpSpPr>
            <p:cNvPr id="18" name="组合 17"/>
            <p:cNvGrpSpPr/>
            <p:nvPr/>
          </p:nvGrpSpPr>
          <p:grpSpPr>
            <a:xfrm>
              <a:off x="7143" y="2037"/>
              <a:ext cx="1967" cy="588"/>
              <a:chOff x="7535" y="1994"/>
              <a:chExt cx="1967" cy="588"/>
            </a:xfrm>
          </p:grpSpPr>
          <p:grpSp>
            <p:nvGrpSpPr>
              <p:cNvPr id="444" name="组合 443"/>
              <p:cNvGrpSpPr/>
              <p:nvPr/>
            </p:nvGrpSpPr>
            <p:grpSpPr>
              <a:xfrm rot="0">
                <a:off x="7949" y="1994"/>
                <a:ext cx="1553" cy="588"/>
                <a:chOff x="7915" y="1607"/>
                <a:chExt cx="1553" cy="588"/>
              </a:xfrm>
            </p:grpSpPr>
            <p:grpSp>
              <p:nvGrpSpPr>
                <p:cNvPr id="371" name="组合 370"/>
                <p:cNvGrpSpPr/>
                <p:nvPr/>
              </p:nvGrpSpPr>
              <p:grpSpPr>
                <a:xfrm rot="0">
                  <a:off x="7915" y="1607"/>
                  <a:ext cx="737" cy="588"/>
                  <a:chOff x="2612" y="1607"/>
                  <a:chExt cx="737" cy="588"/>
                </a:xfrm>
              </p:grpSpPr>
              <p:sp>
                <p:nvSpPr>
                  <p:cNvPr id="372" name="圆角矩形 371"/>
                  <p:cNvSpPr/>
                  <p:nvPr/>
                </p:nvSpPr>
                <p:spPr>
                  <a:xfrm>
                    <a:off x="2612"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随机数</a:t>
                    </a:r>
                    <a:endParaRPr kumimoji="1" lang="zh-CN" sz="700" b="1">
                      <a:solidFill>
                        <a:srgbClr val="3F4046"/>
                      </a:solidFill>
                    </a:endParaRPr>
                  </a:p>
                </p:txBody>
              </p:sp>
              <p:sp>
                <p:nvSpPr>
                  <p:cNvPr id="373" name="圆角矩形 372"/>
                  <p:cNvSpPr/>
                  <p:nvPr/>
                </p:nvSpPr>
                <p:spPr>
                  <a:xfrm>
                    <a:off x="2612"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隐私保护</a:t>
                    </a:r>
                    <a:endParaRPr kumimoji="1" lang="zh-CN" sz="700" b="1">
                      <a:solidFill>
                        <a:srgbClr val="3F4046"/>
                      </a:solidFill>
                    </a:endParaRPr>
                  </a:p>
                </p:txBody>
              </p:sp>
            </p:grpSp>
            <p:grpSp>
              <p:nvGrpSpPr>
                <p:cNvPr id="374" name="组合 373"/>
                <p:cNvGrpSpPr/>
                <p:nvPr/>
              </p:nvGrpSpPr>
              <p:grpSpPr>
                <a:xfrm rot="0">
                  <a:off x="8723" y="1607"/>
                  <a:ext cx="745" cy="588"/>
                  <a:chOff x="3801" y="1607"/>
                  <a:chExt cx="745" cy="588"/>
                </a:xfrm>
              </p:grpSpPr>
              <p:sp>
                <p:nvSpPr>
                  <p:cNvPr id="375" name="圆角矩形 374"/>
                  <p:cNvSpPr/>
                  <p:nvPr/>
                </p:nvSpPr>
                <p:spPr>
                  <a:xfrm>
                    <a:off x="3809" y="160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数据运算</a:t>
                    </a:r>
                    <a:endParaRPr kumimoji="1" lang="zh-CN" sz="700" b="1">
                      <a:solidFill>
                        <a:srgbClr val="3F4046"/>
                      </a:solidFill>
                    </a:endParaRPr>
                  </a:p>
                </p:txBody>
              </p:sp>
              <p:sp>
                <p:nvSpPr>
                  <p:cNvPr id="376" name="圆角矩形 375"/>
                  <p:cNvSpPr/>
                  <p:nvPr/>
                </p:nvSpPr>
                <p:spPr>
                  <a:xfrm>
                    <a:off x="3801"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77" name="文本框 376"/>
              <p:cNvSpPr txBox="1"/>
              <p:nvPr/>
            </p:nvSpPr>
            <p:spPr>
              <a:xfrm>
                <a:off x="7535" y="2095"/>
                <a:ext cx="528" cy="414"/>
              </a:xfrm>
              <a:prstGeom prst="rect">
                <a:avLst/>
              </a:prstGeom>
              <a:noFill/>
            </p:spPr>
            <p:txBody>
              <a:bodyPr wrap="square" rtlCol="0">
                <a:spAutoFit/>
              </a:bodyPr>
              <a:p>
                <a:r>
                  <a:rPr lang="zh-CN" altLang="en-US" sz="700" b="1">
                    <a:solidFill>
                      <a:schemeClr val="bg1"/>
                    </a:solidFill>
                  </a:rPr>
                  <a:t>工具</a:t>
                </a:r>
                <a:endParaRPr lang="zh-CN" altLang="en-US" sz="700" b="1">
                  <a:solidFill>
                    <a:schemeClr val="bg1"/>
                  </a:solidFill>
                </a:endParaRPr>
              </a:p>
              <a:p>
                <a:r>
                  <a:rPr lang="zh-CN" altLang="en-US" sz="700" b="1">
                    <a:solidFill>
                      <a:schemeClr val="bg1"/>
                    </a:solidFill>
                  </a:rPr>
                  <a:t>接口</a:t>
                </a:r>
                <a:endParaRPr lang="zh-CN" altLang="en-US" sz="700" b="1">
                  <a:solidFill>
                    <a:schemeClr val="bg1"/>
                  </a:solidFill>
                </a:endParaRPr>
              </a:p>
            </p:txBody>
          </p:sp>
        </p:grpSp>
        <p:grpSp>
          <p:nvGrpSpPr>
            <p:cNvPr id="19" name="组合 18"/>
            <p:cNvGrpSpPr/>
            <p:nvPr/>
          </p:nvGrpSpPr>
          <p:grpSpPr>
            <a:xfrm>
              <a:off x="9089" y="2042"/>
              <a:ext cx="1803" cy="579"/>
              <a:chOff x="9453" y="1999"/>
              <a:chExt cx="1803" cy="579"/>
            </a:xfrm>
          </p:grpSpPr>
          <p:grpSp>
            <p:nvGrpSpPr>
              <p:cNvPr id="445" name="组合 444"/>
              <p:cNvGrpSpPr/>
              <p:nvPr/>
            </p:nvGrpSpPr>
            <p:grpSpPr>
              <a:xfrm rot="0">
                <a:off x="9978" y="1999"/>
                <a:ext cx="1278" cy="579"/>
                <a:chOff x="10352" y="1616"/>
                <a:chExt cx="1278" cy="579"/>
              </a:xfrm>
            </p:grpSpPr>
            <p:grpSp>
              <p:nvGrpSpPr>
                <p:cNvPr id="387" name="组合 386"/>
                <p:cNvGrpSpPr/>
                <p:nvPr/>
              </p:nvGrpSpPr>
              <p:grpSpPr>
                <a:xfrm rot="0">
                  <a:off x="10352" y="1616"/>
                  <a:ext cx="737" cy="579"/>
                  <a:chOff x="2624" y="1616"/>
                  <a:chExt cx="737" cy="579"/>
                </a:xfrm>
              </p:grpSpPr>
              <p:sp>
                <p:nvSpPr>
                  <p:cNvPr id="388" name="圆角矩形 387"/>
                  <p:cNvSpPr/>
                  <p:nvPr/>
                </p:nvSpPr>
                <p:spPr>
                  <a:xfrm>
                    <a:off x="2624" y="1616"/>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数据运算</a:t>
                    </a:r>
                    <a:endParaRPr kumimoji="1" lang="zh-CN" altLang="en-US" sz="700" b="1">
                      <a:solidFill>
                        <a:srgbClr val="3F4046"/>
                      </a:solidFill>
                    </a:endParaRPr>
                  </a:p>
                </p:txBody>
              </p:sp>
              <p:sp>
                <p:nvSpPr>
                  <p:cNvPr id="389" name="圆角矩形 388"/>
                  <p:cNvSpPr/>
                  <p:nvPr/>
                </p:nvSpPr>
                <p:spPr>
                  <a:xfrm>
                    <a:off x="2624" y="1927"/>
                    <a:ext cx="73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AR</a:t>
                    </a:r>
                    <a:r>
                      <a:rPr kumimoji="1" lang="zh-CN" altLang="en-US" sz="700" b="1">
                        <a:solidFill>
                          <a:srgbClr val="3F4046"/>
                        </a:solidFill>
                      </a:rPr>
                      <a:t>、</a:t>
                    </a:r>
                    <a:r>
                      <a:rPr kumimoji="1" lang="en-US" altLang="zh-CN" sz="700" b="1">
                        <a:solidFill>
                          <a:srgbClr val="3F4046"/>
                        </a:solidFill>
                      </a:rPr>
                      <a:t>VR</a:t>
                    </a:r>
                    <a:endParaRPr kumimoji="1" lang="en-US" altLang="zh-CN" sz="700" b="1">
                      <a:solidFill>
                        <a:srgbClr val="3F4046"/>
                      </a:solidFill>
                    </a:endParaRPr>
                  </a:p>
                </p:txBody>
              </p:sp>
            </p:grpSp>
            <p:grpSp>
              <p:nvGrpSpPr>
                <p:cNvPr id="390" name="组合 389"/>
                <p:cNvGrpSpPr/>
                <p:nvPr/>
              </p:nvGrpSpPr>
              <p:grpSpPr>
                <a:xfrm rot="0">
                  <a:off x="11176" y="1616"/>
                  <a:ext cx="454" cy="579"/>
                  <a:chOff x="3829" y="1616"/>
                  <a:chExt cx="454" cy="579"/>
                </a:xfrm>
              </p:grpSpPr>
              <p:sp>
                <p:nvSpPr>
                  <p:cNvPr id="391" name="圆角矩形 390"/>
                  <p:cNvSpPr/>
                  <p:nvPr/>
                </p:nvSpPr>
                <p:spPr>
                  <a:xfrm>
                    <a:off x="3829" y="1616"/>
                    <a:ext cx="45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AI</a:t>
                    </a:r>
                    <a:endParaRPr kumimoji="1" lang="en-US" altLang="zh-CN" sz="700" b="1">
                      <a:solidFill>
                        <a:srgbClr val="3F4046"/>
                      </a:solidFill>
                    </a:endParaRPr>
                  </a:p>
                </p:txBody>
              </p:sp>
              <p:sp>
                <p:nvSpPr>
                  <p:cNvPr id="392" name="圆角矩形 391"/>
                  <p:cNvSpPr/>
                  <p:nvPr/>
                </p:nvSpPr>
                <p:spPr>
                  <a:xfrm>
                    <a:off x="3829" y="1927"/>
                    <a:ext cx="45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sz="700" b="1">
                        <a:solidFill>
                          <a:srgbClr val="3F4046"/>
                        </a:solidFill>
                      </a:rPr>
                      <a:t>......</a:t>
                    </a:r>
                    <a:endParaRPr kumimoji="1" lang="en-US" sz="700" b="1">
                      <a:solidFill>
                        <a:srgbClr val="3F4046"/>
                      </a:solidFill>
                    </a:endParaRPr>
                  </a:p>
                </p:txBody>
              </p:sp>
            </p:grpSp>
          </p:grpSp>
          <p:sp>
            <p:nvSpPr>
              <p:cNvPr id="393" name="文本框 392"/>
              <p:cNvSpPr txBox="1"/>
              <p:nvPr/>
            </p:nvSpPr>
            <p:spPr>
              <a:xfrm>
                <a:off x="9453" y="2095"/>
                <a:ext cx="648" cy="414"/>
              </a:xfrm>
              <a:prstGeom prst="rect">
                <a:avLst/>
              </a:prstGeom>
              <a:noFill/>
            </p:spPr>
            <p:txBody>
              <a:bodyPr wrap="square" rtlCol="0">
                <a:spAutoFit/>
              </a:bodyPr>
              <a:p>
                <a:pPr algn="ctr"/>
                <a:r>
                  <a:rPr lang="zh-CN" altLang="en-US" sz="700" b="1">
                    <a:solidFill>
                      <a:schemeClr val="bg1"/>
                    </a:solidFill>
                  </a:rPr>
                  <a:t>第三方</a:t>
                </a:r>
                <a:endParaRPr lang="zh-CN" altLang="en-US" sz="700" b="1">
                  <a:solidFill>
                    <a:schemeClr val="bg1"/>
                  </a:solidFill>
                </a:endParaRPr>
              </a:p>
              <a:p>
                <a:pPr algn="ctr"/>
                <a:r>
                  <a:rPr lang="zh-CN" altLang="en-US" sz="700" b="1">
                    <a:solidFill>
                      <a:schemeClr val="bg1"/>
                    </a:solidFill>
                  </a:rPr>
                  <a:t>接口</a:t>
                </a:r>
                <a:endParaRPr lang="zh-CN" altLang="en-US" sz="700" b="1">
                  <a:solidFill>
                    <a:schemeClr val="bg1"/>
                  </a:solidFill>
                </a:endParaRPr>
              </a:p>
            </p:txBody>
          </p:sp>
        </p:grpSp>
        <p:sp>
          <p:nvSpPr>
            <p:cNvPr id="45" name="文本框 44"/>
            <p:cNvSpPr txBox="1"/>
            <p:nvPr/>
          </p:nvSpPr>
          <p:spPr>
            <a:xfrm>
              <a:off x="1799" y="1944"/>
              <a:ext cx="418" cy="704"/>
            </a:xfrm>
            <a:prstGeom prst="rect">
              <a:avLst/>
            </a:prstGeom>
            <a:noFill/>
          </p:spPr>
          <p:txBody>
            <a:bodyPr wrap="square" rtlCol="0">
              <a:spAutoFit/>
            </a:bodyPr>
            <a:p>
              <a:r>
                <a:rPr lang="zh-CN" altLang="en-US" sz="700" b="1">
                  <a:solidFill>
                    <a:schemeClr val="bg1"/>
                  </a:solidFill>
                </a:rPr>
                <a:t>服</a:t>
              </a:r>
              <a:endParaRPr lang="zh-CN" altLang="en-US" sz="700" b="1">
                <a:solidFill>
                  <a:schemeClr val="bg1"/>
                </a:solidFill>
              </a:endParaRPr>
            </a:p>
            <a:p>
              <a:r>
                <a:rPr lang="zh-CN" altLang="en-US" sz="700" b="1">
                  <a:solidFill>
                    <a:schemeClr val="bg1"/>
                  </a:solidFill>
                </a:rPr>
                <a:t>务</a:t>
              </a:r>
              <a:endParaRPr lang="zh-CN" altLang="en-US" sz="700" b="1">
                <a:solidFill>
                  <a:schemeClr val="bg1"/>
                </a:solidFill>
              </a:endParaRPr>
            </a:p>
            <a:p>
              <a:r>
                <a:rPr lang="zh-CN" altLang="en-US" sz="700" b="1">
                  <a:solidFill>
                    <a:schemeClr val="bg1"/>
                  </a:solidFill>
                </a:rPr>
                <a:t>接</a:t>
              </a:r>
              <a:endParaRPr lang="zh-CN" altLang="en-US" sz="700" b="1">
                <a:solidFill>
                  <a:schemeClr val="bg1"/>
                </a:solidFill>
              </a:endParaRPr>
            </a:p>
            <a:p>
              <a:r>
                <a:rPr lang="zh-CN" altLang="en-US" sz="700" b="1">
                  <a:solidFill>
                    <a:schemeClr val="bg1"/>
                  </a:solidFill>
                </a:rPr>
                <a:t>口</a:t>
              </a:r>
              <a:endParaRPr lang="zh-CN" altLang="en-US" sz="700" b="1">
                <a:solidFill>
                  <a:schemeClr val="bg1"/>
                </a:solidFill>
              </a:endParaRPr>
            </a:p>
          </p:txBody>
        </p:sp>
        <p:grpSp>
          <p:nvGrpSpPr>
            <p:cNvPr id="14" name="组合 13"/>
            <p:cNvGrpSpPr/>
            <p:nvPr/>
          </p:nvGrpSpPr>
          <p:grpSpPr>
            <a:xfrm>
              <a:off x="3811" y="3108"/>
              <a:ext cx="4488" cy="3411"/>
              <a:chOff x="4349" y="3114"/>
              <a:chExt cx="4488" cy="3411"/>
            </a:xfrm>
          </p:grpSpPr>
          <p:sp>
            <p:nvSpPr>
              <p:cNvPr id="93" name="圆角矩形 92"/>
              <p:cNvSpPr/>
              <p:nvPr/>
            </p:nvSpPr>
            <p:spPr>
              <a:xfrm>
                <a:off x="4368" y="3255"/>
                <a:ext cx="4469" cy="3270"/>
              </a:xfrm>
              <a:prstGeom prst="roundRect">
                <a:avLst>
                  <a:gd name="adj" fmla="val 0"/>
                </a:avLst>
              </a:prstGeom>
              <a:solidFill>
                <a:srgbClr val="F6F8FC"/>
              </a:solidFill>
              <a:ln w="6350" cmpd="sng">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02" name="圆角矩形 101"/>
              <p:cNvSpPr/>
              <p:nvPr/>
            </p:nvSpPr>
            <p:spPr>
              <a:xfrm>
                <a:off x="5837" y="3114"/>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chemeClr val="bg1"/>
                    </a:solidFill>
                  </a:rPr>
                  <a:t>StraitChain Core</a:t>
                </a:r>
                <a:endParaRPr kumimoji="1" lang="en-US" altLang="zh-CN" sz="700" b="1">
                  <a:solidFill>
                    <a:schemeClr val="bg1"/>
                  </a:solidFill>
                </a:endParaRPr>
              </a:p>
            </p:txBody>
          </p:sp>
          <p:grpSp>
            <p:nvGrpSpPr>
              <p:cNvPr id="12" name="组合 11"/>
              <p:cNvGrpSpPr/>
              <p:nvPr/>
            </p:nvGrpSpPr>
            <p:grpSpPr>
              <a:xfrm>
                <a:off x="4349" y="3465"/>
                <a:ext cx="4344" cy="2846"/>
                <a:chOff x="4773" y="3465"/>
                <a:chExt cx="4344" cy="2846"/>
              </a:xfrm>
            </p:grpSpPr>
            <p:sp>
              <p:nvSpPr>
                <p:cNvPr id="476" name="圆角矩形 475"/>
                <p:cNvSpPr/>
                <p:nvPr/>
              </p:nvSpPr>
              <p:spPr>
                <a:xfrm>
                  <a:off x="4956"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数据监管</a:t>
                  </a:r>
                  <a:endParaRPr kumimoji="1" lang="zh-CN" sz="700" b="1">
                    <a:solidFill>
                      <a:srgbClr val="3F4046"/>
                    </a:solidFill>
                  </a:endParaRPr>
                </a:p>
              </p:txBody>
            </p:sp>
            <p:sp>
              <p:nvSpPr>
                <p:cNvPr id="477" name="圆角矩形 476"/>
                <p:cNvSpPr/>
                <p:nvPr/>
              </p:nvSpPr>
              <p:spPr>
                <a:xfrm>
                  <a:off x="7524"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合约审核</a:t>
                  </a:r>
                  <a:endParaRPr kumimoji="1" lang="zh-CN" sz="700" b="1">
                    <a:solidFill>
                      <a:srgbClr val="3F4046"/>
                    </a:solidFill>
                  </a:endParaRPr>
                </a:p>
              </p:txBody>
            </p:sp>
            <p:sp>
              <p:nvSpPr>
                <p:cNvPr id="479" name="圆角矩形 478"/>
                <p:cNvSpPr/>
                <p:nvPr/>
              </p:nvSpPr>
              <p:spPr>
                <a:xfrm>
                  <a:off x="5812"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服务审核</a:t>
                  </a:r>
                  <a:endParaRPr kumimoji="1" lang="zh-CN" sz="700" b="1">
                    <a:solidFill>
                      <a:srgbClr val="3F4046"/>
                    </a:solidFill>
                  </a:endParaRPr>
                </a:p>
              </p:txBody>
            </p:sp>
            <p:sp>
              <p:nvSpPr>
                <p:cNvPr id="480" name="圆角矩形 479"/>
                <p:cNvSpPr/>
                <p:nvPr/>
              </p:nvSpPr>
              <p:spPr>
                <a:xfrm>
                  <a:off x="8380"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组织管理</a:t>
                  </a:r>
                  <a:endParaRPr kumimoji="1" lang="zh-CN" sz="700" b="1">
                    <a:solidFill>
                      <a:srgbClr val="3F4046"/>
                    </a:solidFill>
                  </a:endParaRPr>
                </a:p>
              </p:txBody>
            </p:sp>
            <p:sp>
              <p:nvSpPr>
                <p:cNvPr id="484" name="文本框 483"/>
                <p:cNvSpPr txBox="1"/>
                <p:nvPr/>
              </p:nvSpPr>
              <p:spPr>
                <a:xfrm>
                  <a:off x="4801" y="3465"/>
                  <a:ext cx="888" cy="268"/>
                </a:xfrm>
                <a:prstGeom prst="rect">
                  <a:avLst/>
                </a:prstGeom>
                <a:noFill/>
              </p:spPr>
              <p:txBody>
                <a:bodyPr wrap="square" rtlCol="0">
                  <a:spAutoFit/>
                </a:bodyPr>
                <a:p>
                  <a:pPr algn="ctr"/>
                  <a:r>
                    <a:rPr lang="zh-CN" altLang="en-US" sz="700" b="1">
                      <a:solidFill>
                        <a:srgbClr val="2B46C2"/>
                      </a:solidFill>
                    </a:rPr>
                    <a:t>监管和治理</a:t>
                  </a:r>
                  <a:endParaRPr lang="zh-CN" altLang="en-US" sz="700" b="1">
                    <a:solidFill>
                      <a:srgbClr val="2B46C2"/>
                    </a:solidFill>
                  </a:endParaRPr>
                </a:p>
              </p:txBody>
            </p:sp>
            <p:sp>
              <p:nvSpPr>
                <p:cNvPr id="498" name="圆角矩形 497"/>
                <p:cNvSpPr/>
                <p:nvPr/>
              </p:nvSpPr>
              <p:spPr>
                <a:xfrm>
                  <a:off x="6668" y="3780"/>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节点准入</a:t>
                  </a:r>
                  <a:endParaRPr kumimoji="1" lang="zh-CN" sz="700" b="1">
                    <a:solidFill>
                      <a:srgbClr val="3F4046"/>
                    </a:solidFill>
                  </a:endParaRPr>
                </a:p>
              </p:txBody>
            </p:sp>
            <p:sp>
              <p:nvSpPr>
                <p:cNvPr id="499" name="圆角矩形 498"/>
                <p:cNvSpPr/>
                <p:nvPr/>
              </p:nvSpPr>
              <p:spPr>
                <a:xfrm>
                  <a:off x="4956"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平台治理</a:t>
                  </a:r>
                  <a:endParaRPr kumimoji="1" lang="zh-CN" sz="700" b="1">
                    <a:solidFill>
                      <a:srgbClr val="3F4046"/>
                    </a:solidFill>
                  </a:endParaRPr>
                </a:p>
              </p:txBody>
            </p:sp>
            <p:sp>
              <p:nvSpPr>
                <p:cNvPr id="500" name="圆角矩形 499"/>
                <p:cNvSpPr/>
                <p:nvPr/>
              </p:nvSpPr>
              <p:spPr>
                <a:xfrm>
                  <a:off x="5812"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计费管理</a:t>
                  </a:r>
                  <a:endParaRPr kumimoji="1" lang="zh-CN" sz="700" b="1">
                    <a:solidFill>
                      <a:srgbClr val="3F4046"/>
                    </a:solidFill>
                  </a:endParaRPr>
                </a:p>
              </p:txBody>
            </p:sp>
            <p:sp>
              <p:nvSpPr>
                <p:cNvPr id="501" name="圆角矩形 500"/>
                <p:cNvSpPr/>
                <p:nvPr/>
              </p:nvSpPr>
              <p:spPr>
                <a:xfrm>
                  <a:off x="6668"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链管理</a:t>
                  </a:r>
                  <a:endParaRPr kumimoji="1" lang="zh-CN" sz="700" b="1">
                    <a:solidFill>
                      <a:srgbClr val="3F4046"/>
                    </a:solidFill>
                  </a:endParaRPr>
                </a:p>
              </p:txBody>
            </p:sp>
            <p:sp>
              <p:nvSpPr>
                <p:cNvPr id="502" name="圆角矩形 501"/>
                <p:cNvSpPr/>
                <p:nvPr/>
              </p:nvSpPr>
              <p:spPr>
                <a:xfrm>
                  <a:off x="7524" y="4099"/>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sp>
              <p:nvSpPr>
                <p:cNvPr id="505" name="圆角矩形 504"/>
                <p:cNvSpPr/>
                <p:nvPr/>
              </p:nvSpPr>
              <p:spPr>
                <a:xfrm>
                  <a:off x="4956"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国密算法</a:t>
                  </a:r>
                  <a:endParaRPr kumimoji="1" lang="zh-CN" sz="700" b="1">
                    <a:solidFill>
                      <a:srgbClr val="3F4046"/>
                    </a:solidFill>
                  </a:endParaRPr>
                </a:p>
              </p:txBody>
            </p:sp>
            <p:sp>
              <p:nvSpPr>
                <p:cNvPr id="506" name="圆角矩形 505"/>
                <p:cNvSpPr/>
                <p:nvPr/>
              </p:nvSpPr>
              <p:spPr>
                <a:xfrm>
                  <a:off x="7524" y="4747"/>
                  <a:ext cx="90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零知识证明</a:t>
                  </a:r>
                  <a:endParaRPr kumimoji="1" lang="zh-CN" sz="700" b="1">
                    <a:solidFill>
                      <a:srgbClr val="3F4046"/>
                    </a:solidFill>
                  </a:endParaRPr>
                </a:p>
              </p:txBody>
            </p:sp>
            <p:sp>
              <p:nvSpPr>
                <p:cNvPr id="507" name="圆角矩形 506"/>
                <p:cNvSpPr/>
                <p:nvPr/>
              </p:nvSpPr>
              <p:spPr>
                <a:xfrm>
                  <a:off x="5812"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交易验真</a:t>
                  </a:r>
                  <a:endParaRPr kumimoji="1" lang="zh-CN" sz="700" b="1">
                    <a:solidFill>
                      <a:srgbClr val="3F4046"/>
                    </a:solidFill>
                  </a:endParaRPr>
                </a:p>
              </p:txBody>
            </p:sp>
            <p:sp>
              <p:nvSpPr>
                <p:cNvPr id="508" name="圆角矩形 507"/>
                <p:cNvSpPr/>
                <p:nvPr/>
              </p:nvSpPr>
              <p:spPr>
                <a:xfrm>
                  <a:off x="8550" y="4747"/>
                  <a:ext cx="56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a:t>
                  </a:r>
                  <a:endParaRPr kumimoji="1" lang="en-US" altLang="zh-CN" sz="700" b="1">
                    <a:solidFill>
                      <a:srgbClr val="3F4046"/>
                    </a:solidFill>
                  </a:endParaRPr>
                </a:p>
              </p:txBody>
            </p:sp>
            <p:sp>
              <p:nvSpPr>
                <p:cNvPr id="509" name="文本框 508"/>
                <p:cNvSpPr txBox="1"/>
                <p:nvPr/>
              </p:nvSpPr>
              <p:spPr>
                <a:xfrm>
                  <a:off x="4801" y="4432"/>
                  <a:ext cx="888" cy="268"/>
                </a:xfrm>
                <a:prstGeom prst="rect">
                  <a:avLst/>
                </a:prstGeom>
                <a:noFill/>
              </p:spPr>
              <p:txBody>
                <a:bodyPr wrap="square" rtlCol="0">
                  <a:spAutoFit/>
                </a:bodyPr>
                <a:p>
                  <a:pPr algn="ctr"/>
                  <a:r>
                    <a:rPr lang="zh-CN" altLang="en-US" sz="700" b="1">
                      <a:solidFill>
                        <a:srgbClr val="2B46C2"/>
                      </a:solidFill>
                    </a:rPr>
                    <a:t>安全和隐私</a:t>
                  </a:r>
                  <a:endParaRPr lang="zh-CN" altLang="en-US" sz="700" b="1">
                    <a:solidFill>
                      <a:srgbClr val="2B46C2"/>
                    </a:solidFill>
                  </a:endParaRPr>
                </a:p>
              </p:txBody>
            </p:sp>
            <p:sp>
              <p:nvSpPr>
                <p:cNvPr id="510" name="圆角矩形 509"/>
                <p:cNvSpPr/>
                <p:nvPr/>
              </p:nvSpPr>
              <p:spPr>
                <a:xfrm>
                  <a:off x="6668" y="4747"/>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同态加密</a:t>
                  </a:r>
                  <a:endParaRPr kumimoji="1" lang="zh-CN" sz="700" b="1">
                    <a:solidFill>
                      <a:srgbClr val="3F4046"/>
                    </a:solidFill>
                  </a:endParaRPr>
                </a:p>
              </p:txBody>
            </p:sp>
            <p:sp>
              <p:nvSpPr>
                <p:cNvPr id="517" name="圆角矩形 516"/>
                <p:cNvSpPr/>
                <p:nvPr/>
              </p:nvSpPr>
              <p:spPr>
                <a:xfrm>
                  <a:off x="4967" y="5395"/>
                  <a:ext cx="850"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a:t>
                  </a:r>
                  <a:r>
                    <a:rPr kumimoji="1" lang="zh-CN" altLang="en-US" sz="700" b="1">
                      <a:solidFill>
                        <a:srgbClr val="3F4046"/>
                      </a:solidFill>
                    </a:rPr>
                    <a:t>验证器</a:t>
                  </a:r>
                  <a:endParaRPr kumimoji="1" lang="zh-CN" altLang="en-US" sz="700" b="1">
                    <a:solidFill>
                      <a:srgbClr val="3F4046"/>
                    </a:solidFill>
                  </a:endParaRPr>
                </a:p>
              </p:txBody>
            </p:sp>
            <p:sp>
              <p:nvSpPr>
                <p:cNvPr id="518" name="圆角矩形 517"/>
                <p:cNvSpPr/>
                <p:nvPr/>
              </p:nvSpPr>
              <p:spPr>
                <a:xfrm>
                  <a:off x="8096" y="5395"/>
                  <a:ext cx="1020"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数据锚定引擎</a:t>
                  </a:r>
                  <a:endParaRPr kumimoji="1" lang="zh-CN" sz="700" b="1">
                    <a:solidFill>
                      <a:srgbClr val="3F4046"/>
                    </a:solidFill>
                  </a:endParaRPr>
                </a:p>
              </p:txBody>
            </p:sp>
            <p:sp>
              <p:nvSpPr>
                <p:cNvPr id="519" name="圆角矩形 518"/>
                <p:cNvSpPr/>
                <p:nvPr/>
              </p:nvSpPr>
              <p:spPr>
                <a:xfrm>
                  <a:off x="5934" y="5395"/>
                  <a:ext cx="737"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SC-DID</a:t>
                  </a:r>
                  <a:endParaRPr kumimoji="1" lang="en-US" altLang="zh-CN" sz="700" b="1">
                    <a:solidFill>
                      <a:srgbClr val="3F4046"/>
                    </a:solidFill>
                  </a:endParaRPr>
                </a:p>
              </p:txBody>
            </p:sp>
            <p:sp>
              <p:nvSpPr>
                <p:cNvPr id="521" name="文本框 520"/>
                <p:cNvSpPr txBox="1"/>
                <p:nvPr/>
              </p:nvSpPr>
              <p:spPr>
                <a:xfrm>
                  <a:off x="4813" y="5080"/>
                  <a:ext cx="768" cy="268"/>
                </a:xfrm>
                <a:prstGeom prst="rect">
                  <a:avLst/>
                </a:prstGeom>
                <a:noFill/>
              </p:spPr>
              <p:txBody>
                <a:bodyPr wrap="square" rtlCol="0">
                  <a:spAutoFit/>
                </a:bodyPr>
                <a:p>
                  <a:pPr algn="ctr"/>
                  <a:r>
                    <a:rPr lang="zh-CN" altLang="en-US" sz="700" b="1">
                      <a:solidFill>
                        <a:srgbClr val="2B46C2"/>
                      </a:solidFill>
                    </a:rPr>
                    <a:t>统一服务</a:t>
                  </a:r>
                  <a:endParaRPr lang="zh-CN" altLang="en-US" sz="700" b="1">
                    <a:solidFill>
                      <a:srgbClr val="2B46C2"/>
                    </a:solidFill>
                  </a:endParaRPr>
                </a:p>
              </p:txBody>
            </p:sp>
            <p:sp>
              <p:nvSpPr>
                <p:cNvPr id="522" name="圆角矩形 521"/>
                <p:cNvSpPr/>
                <p:nvPr/>
              </p:nvSpPr>
              <p:spPr>
                <a:xfrm>
                  <a:off x="6788" y="5395"/>
                  <a:ext cx="1191" cy="268"/>
                </a:xfrm>
                <a:prstGeom prst="roundRect">
                  <a:avLst>
                    <a:gd name="adj" fmla="val 0"/>
                  </a:avLst>
                </a:prstGeom>
                <a:solidFill>
                  <a:srgbClr val="F6F8FC"/>
                </a:solidFill>
                <a:ln w="3175">
                  <a:solidFill>
                    <a:srgbClr val="C2C7DC"/>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随机数生成引擎</a:t>
                  </a:r>
                  <a:endParaRPr kumimoji="1" lang="zh-CN" sz="700" b="1">
                    <a:solidFill>
                      <a:srgbClr val="3F4046"/>
                    </a:solidFill>
                  </a:endParaRPr>
                </a:p>
              </p:txBody>
            </p:sp>
            <p:sp>
              <p:nvSpPr>
                <p:cNvPr id="525" name="圆角矩形 524"/>
                <p:cNvSpPr/>
                <p:nvPr/>
              </p:nvSpPr>
              <p:spPr>
                <a:xfrm>
                  <a:off x="4967" y="6043"/>
                  <a:ext cx="1134"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CID</a:t>
                  </a:r>
                  <a:r>
                    <a:rPr kumimoji="1" lang="zh-CN" altLang="en-US" sz="700" b="1">
                      <a:solidFill>
                        <a:srgbClr val="3F4046"/>
                      </a:solidFill>
                    </a:rPr>
                    <a:t>记录和管理</a:t>
                  </a:r>
                  <a:endParaRPr kumimoji="1" lang="zh-CN" altLang="en-US" sz="700" b="1">
                    <a:solidFill>
                      <a:srgbClr val="3F4046"/>
                    </a:solidFill>
                  </a:endParaRPr>
                </a:p>
              </p:txBody>
            </p:sp>
            <p:sp>
              <p:nvSpPr>
                <p:cNvPr id="526" name="圆角矩形 525"/>
                <p:cNvSpPr/>
                <p:nvPr/>
              </p:nvSpPr>
              <p:spPr>
                <a:xfrm>
                  <a:off x="8209" y="6043"/>
                  <a:ext cx="907"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存储计费</a:t>
                  </a:r>
                  <a:endParaRPr kumimoji="1" lang="zh-CN" sz="700" b="1">
                    <a:solidFill>
                      <a:srgbClr val="3F4046"/>
                    </a:solidFill>
                  </a:endParaRPr>
                </a:p>
              </p:txBody>
            </p:sp>
            <p:sp>
              <p:nvSpPr>
                <p:cNvPr id="527" name="圆角矩形 526"/>
                <p:cNvSpPr/>
                <p:nvPr/>
              </p:nvSpPr>
              <p:spPr>
                <a:xfrm>
                  <a:off x="6218" y="6043"/>
                  <a:ext cx="850"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权限管理</a:t>
                  </a:r>
                  <a:endParaRPr kumimoji="1" lang="zh-CN" altLang="en-US" sz="700" b="1">
                    <a:solidFill>
                      <a:srgbClr val="3F4046"/>
                    </a:solidFill>
                  </a:endParaRPr>
                </a:p>
              </p:txBody>
            </p:sp>
            <p:sp>
              <p:nvSpPr>
                <p:cNvPr id="528" name="文本框 527"/>
                <p:cNvSpPr txBox="1"/>
                <p:nvPr/>
              </p:nvSpPr>
              <p:spPr>
                <a:xfrm>
                  <a:off x="4773" y="5728"/>
                  <a:ext cx="1154" cy="268"/>
                </a:xfrm>
                <a:prstGeom prst="rect">
                  <a:avLst/>
                </a:prstGeom>
                <a:noFill/>
              </p:spPr>
              <p:txBody>
                <a:bodyPr wrap="square" rtlCol="0">
                  <a:spAutoFit/>
                </a:bodyPr>
                <a:p>
                  <a:pPr algn="ctr"/>
                  <a:r>
                    <a:rPr lang="en-US" altLang="zh-CN" sz="700" b="1">
                      <a:solidFill>
                        <a:srgbClr val="31ECC3"/>
                      </a:solidFill>
                    </a:rPr>
                    <a:t>IPFS</a:t>
                  </a:r>
                  <a:r>
                    <a:rPr lang="zh-CN" altLang="en-US" sz="700" b="1">
                      <a:solidFill>
                        <a:srgbClr val="31ECC3"/>
                      </a:solidFill>
                    </a:rPr>
                    <a:t>接入和管理</a:t>
                  </a:r>
                  <a:endParaRPr lang="zh-CN" altLang="en-US" sz="700" b="1">
                    <a:solidFill>
                      <a:srgbClr val="31ECC3"/>
                    </a:solidFill>
                  </a:endParaRPr>
                </a:p>
              </p:txBody>
            </p:sp>
            <p:sp>
              <p:nvSpPr>
                <p:cNvPr id="529" name="圆角矩形 528"/>
                <p:cNvSpPr/>
                <p:nvPr/>
              </p:nvSpPr>
              <p:spPr>
                <a:xfrm>
                  <a:off x="7185" y="6043"/>
                  <a:ext cx="907" cy="268"/>
                </a:xfrm>
                <a:prstGeom prst="roundRect">
                  <a:avLst>
                    <a:gd name="adj" fmla="val 0"/>
                  </a:avLst>
                </a:prstGeom>
                <a:solidFill>
                  <a:srgbClr val="31ECC3">
                    <a:alpha val="10000"/>
                  </a:srgbClr>
                </a:solidFill>
                <a:ln w="3175">
                  <a:solidFill>
                    <a:srgbClr val="31ECC3"/>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存储激励</a:t>
                  </a:r>
                  <a:endParaRPr kumimoji="1" lang="zh-CN" sz="700" b="1">
                    <a:solidFill>
                      <a:srgbClr val="3F4046"/>
                    </a:solidFill>
                  </a:endParaRPr>
                </a:p>
              </p:txBody>
            </p:sp>
          </p:grpSp>
        </p:grpSp>
        <p:grpSp>
          <p:nvGrpSpPr>
            <p:cNvPr id="13" name="组合 12"/>
            <p:cNvGrpSpPr/>
            <p:nvPr/>
          </p:nvGrpSpPr>
          <p:grpSpPr>
            <a:xfrm>
              <a:off x="2352" y="3108"/>
              <a:ext cx="1247" cy="3411"/>
              <a:chOff x="2899" y="3114"/>
              <a:chExt cx="1247" cy="3411"/>
            </a:xfrm>
          </p:grpSpPr>
          <p:sp>
            <p:nvSpPr>
              <p:cNvPr id="77" name="圆角矩形 76"/>
              <p:cNvSpPr/>
              <p:nvPr/>
            </p:nvSpPr>
            <p:spPr>
              <a:xfrm>
                <a:off x="2899" y="3255"/>
                <a:ext cx="1247" cy="3270"/>
              </a:xfrm>
              <a:prstGeom prst="roundRect">
                <a:avLst>
                  <a:gd name="adj" fmla="val 0"/>
                </a:avLst>
              </a:prstGeom>
              <a:solidFill>
                <a:srgbClr val="F6F8FC"/>
              </a:solidFill>
              <a:ln w="6350" cmpd="sng">
                <a:solidFill>
                  <a:schemeClr val="accent1">
                    <a:lumMod val="40000"/>
                    <a:lumOff val="60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78" name="圆角矩形 77"/>
              <p:cNvSpPr/>
              <p:nvPr/>
            </p:nvSpPr>
            <p:spPr>
              <a:xfrm>
                <a:off x="3069" y="3114"/>
                <a:ext cx="907"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chemeClr val="bg1"/>
                    </a:solidFill>
                  </a:rPr>
                  <a:t>外部连接桥</a:t>
                </a:r>
                <a:endParaRPr kumimoji="1" lang="zh-CN" altLang="zh-CN" sz="700" b="1">
                  <a:solidFill>
                    <a:schemeClr val="bg1"/>
                  </a:solidFill>
                </a:endParaRPr>
              </a:p>
            </p:txBody>
          </p:sp>
          <p:sp>
            <p:nvSpPr>
              <p:cNvPr id="79" name="圆角矩形 78"/>
              <p:cNvSpPr/>
              <p:nvPr/>
            </p:nvSpPr>
            <p:spPr>
              <a:xfrm>
                <a:off x="3097" y="3786"/>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块头锚定</a:t>
                </a:r>
                <a:endParaRPr kumimoji="1" lang="zh-CN" sz="700" b="1">
                  <a:solidFill>
                    <a:srgbClr val="3F4046"/>
                  </a:solidFill>
                </a:endParaRPr>
              </a:p>
            </p:txBody>
          </p:sp>
          <p:sp>
            <p:nvSpPr>
              <p:cNvPr id="80" name="圆角矩形 79"/>
              <p:cNvSpPr/>
              <p:nvPr/>
            </p:nvSpPr>
            <p:spPr>
              <a:xfrm>
                <a:off x="3097" y="4133"/>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SCI</a:t>
                </a:r>
                <a:r>
                  <a:rPr kumimoji="1" lang="zh-CN" altLang="en-US" sz="700" b="1">
                    <a:solidFill>
                      <a:srgbClr val="3F4046"/>
                    </a:solidFill>
                  </a:rPr>
                  <a:t>接口</a:t>
                </a:r>
                <a:endParaRPr kumimoji="1" lang="zh-CN" altLang="en-US" sz="700" b="1">
                  <a:solidFill>
                    <a:srgbClr val="3F4046"/>
                  </a:solidFill>
                </a:endParaRPr>
              </a:p>
            </p:txBody>
          </p:sp>
          <p:sp>
            <p:nvSpPr>
              <p:cNvPr id="81" name="圆角矩形 80"/>
              <p:cNvSpPr/>
              <p:nvPr/>
            </p:nvSpPr>
            <p:spPr>
              <a:xfrm>
                <a:off x="3097" y="448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跨链接口</a:t>
                </a:r>
                <a:endParaRPr kumimoji="1" lang="zh-CN" sz="700" b="1">
                  <a:solidFill>
                    <a:srgbClr val="3F4046"/>
                  </a:solidFill>
                </a:endParaRPr>
              </a:p>
            </p:txBody>
          </p:sp>
          <p:sp>
            <p:nvSpPr>
              <p:cNvPr id="395" name="圆角矩形 394"/>
              <p:cNvSpPr/>
              <p:nvPr/>
            </p:nvSpPr>
            <p:spPr>
              <a:xfrm>
                <a:off x="3097" y="4827"/>
                <a:ext cx="850" cy="267"/>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跨链监管</a:t>
                </a:r>
                <a:endParaRPr kumimoji="1" lang="zh-CN" sz="700" b="1">
                  <a:solidFill>
                    <a:srgbClr val="3F4046"/>
                  </a:solidFill>
                </a:endParaRPr>
              </a:p>
            </p:txBody>
          </p:sp>
          <p:sp>
            <p:nvSpPr>
              <p:cNvPr id="396" name="文本框 395"/>
              <p:cNvSpPr txBox="1"/>
              <p:nvPr/>
            </p:nvSpPr>
            <p:spPr>
              <a:xfrm>
                <a:off x="3259" y="3465"/>
                <a:ext cx="528" cy="268"/>
              </a:xfrm>
              <a:prstGeom prst="rect">
                <a:avLst/>
              </a:prstGeom>
              <a:noFill/>
            </p:spPr>
            <p:txBody>
              <a:bodyPr wrap="square" rtlCol="0">
                <a:spAutoFit/>
              </a:bodyPr>
              <a:p>
                <a:pPr algn="ctr"/>
                <a:r>
                  <a:rPr lang="zh-CN" altLang="en-US" sz="700" b="1">
                    <a:solidFill>
                      <a:srgbClr val="2B46C2"/>
                    </a:solidFill>
                  </a:rPr>
                  <a:t>跨链</a:t>
                </a:r>
                <a:endParaRPr lang="zh-CN" altLang="en-US" sz="700" b="1">
                  <a:solidFill>
                    <a:srgbClr val="2B46C2"/>
                  </a:solidFill>
                </a:endParaRPr>
              </a:p>
            </p:txBody>
          </p:sp>
          <p:sp>
            <p:nvSpPr>
              <p:cNvPr id="399" name="圆角矩形 398"/>
              <p:cNvSpPr/>
              <p:nvPr/>
            </p:nvSpPr>
            <p:spPr>
              <a:xfrm>
                <a:off x="3097" y="557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链外数据</a:t>
                </a:r>
                <a:endParaRPr kumimoji="1" lang="zh-CN" sz="700" b="1">
                  <a:solidFill>
                    <a:srgbClr val="3F4046"/>
                  </a:solidFill>
                </a:endParaRPr>
              </a:p>
            </p:txBody>
          </p:sp>
          <p:sp>
            <p:nvSpPr>
              <p:cNvPr id="400" name="圆角矩形 399"/>
              <p:cNvSpPr/>
              <p:nvPr/>
            </p:nvSpPr>
            <p:spPr>
              <a:xfrm>
                <a:off x="3097" y="591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多节点验证</a:t>
                </a:r>
                <a:endParaRPr kumimoji="1" lang="zh-CN" sz="700" b="1">
                  <a:solidFill>
                    <a:srgbClr val="3F4046"/>
                  </a:solidFill>
                </a:endParaRPr>
              </a:p>
            </p:txBody>
          </p:sp>
          <p:sp>
            <p:nvSpPr>
              <p:cNvPr id="403" name="文本框 402"/>
              <p:cNvSpPr txBox="1"/>
              <p:nvPr/>
            </p:nvSpPr>
            <p:spPr>
              <a:xfrm>
                <a:off x="2959" y="5259"/>
                <a:ext cx="1128" cy="268"/>
              </a:xfrm>
              <a:prstGeom prst="rect">
                <a:avLst/>
              </a:prstGeom>
              <a:noFill/>
            </p:spPr>
            <p:txBody>
              <a:bodyPr wrap="square" rtlCol="0">
                <a:spAutoFit/>
              </a:bodyPr>
              <a:p>
                <a:pPr algn="ctr"/>
                <a:r>
                  <a:rPr lang="zh-CN" altLang="en-US" sz="700" b="1">
                    <a:solidFill>
                      <a:srgbClr val="2B46C2"/>
                    </a:solidFill>
                  </a:rPr>
                  <a:t>去中心化预言机</a:t>
                </a:r>
                <a:endParaRPr lang="zh-CN" altLang="en-US" sz="700" b="1">
                  <a:solidFill>
                    <a:srgbClr val="2B46C2"/>
                  </a:solidFill>
                </a:endParaRPr>
              </a:p>
            </p:txBody>
          </p:sp>
        </p:grpSp>
        <p:grpSp>
          <p:nvGrpSpPr>
            <p:cNvPr id="16" name="组合 15"/>
            <p:cNvGrpSpPr/>
            <p:nvPr/>
          </p:nvGrpSpPr>
          <p:grpSpPr>
            <a:xfrm>
              <a:off x="8530" y="3101"/>
              <a:ext cx="2306" cy="3424"/>
              <a:chOff x="9047" y="3100"/>
              <a:chExt cx="2306" cy="3424"/>
            </a:xfrm>
          </p:grpSpPr>
          <p:grpSp>
            <p:nvGrpSpPr>
              <p:cNvPr id="20" name="组合 19"/>
              <p:cNvGrpSpPr/>
              <p:nvPr/>
            </p:nvGrpSpPr>
            <p:grpSpPr>
              <a:xfrm>
                <a:off x="9047" y="3100"/>
                <a:ext cx="2306" cy="1644"/>
                <a:chOff x="9101" y="3100"/>
                <a:chExt cx="2306" cy="1644"/>
              </a:xfrm>
            </p:grpSpPr>
            <p:grpSp>
              <p:nvGrpSpPr>
                <p:cNvPr id="23" name="组合 22"/>
                <p:cNvGrpSpPr/>
                <p:nvPr/>
              </p:nvGrpSpPr>
              <p:grpSpPr>
                <a:xfrm>
                  <a:off x="9101" y="3236"/>
                  <a:ext cx="2306" cy="1508"/>
                  <a:chOff x="9111" y="3236"/>
                  <a:chExt cx="2306" cy="1508"/>
                </a:xfrm>
              </p:grpSpPr>
              <p:sp>
                <p:nvSpPr>
                  <p:cNvPr id="24" name="圆角矩形 23"/>
                  <p:cNvSpPr/>
                  <p:nvPr/>
                </p:nvSpPr>
                <p:spPr>
                  <a:xfrm>
                    <a:off x="9207" y="3328"/>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25" name="圆角矩形 24"/>
                  <p:cNvSpPr/>
                  <p:nvPr/>
                </p:nvSpPr>
                <p:spPr>
                  <a:xfrm>
                    <a:off x="9162" y="3282"/>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533" name="圆角矩形 532"/>
                  <p:cNvSpPr/>
                  <p:nvPr/>
                </p:nvSpPr>
                <p:spPr>
                  <a:xfrm>
                    <a:off x="9111" y="3236"/>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sp>
              <p:nvSpPr>
                <p:cNvPr id="534" name="圆角矩形 533"/>
                <p:cNvSpPr/>
                <p:nvPr/>
              </p:nvSpPr>
              <p:spPr>
                <a:xfrm>
                  <a:off x="9488" y="3100"/>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chemeClr val="bg1"/>
                      </a:solidFill>
                    </a:rPr>
                    <a:t>开放共识链</a:t>
                  </a:r>
                  <a:r>
                    <a:rPr kumimoji="1" lang="en-US" altLang="zh-CN" sz="700" b="1">
                      <a:solidFill>
                        <a:schemeClr val="bg1"/>
                      </a:solidFill>
                    </a:rPr>
                    <a:t>ZONE</a:t>
                  </a:r>
                  <a:endParaRPr kumimoji="1" lang="en-US" altLang="zh-CN" sz="700" b="1">
                    <a:solidFill>
                      <a:schemeClr val="bg1"/>
                    </a:solidFill>
                  </a:endParaRPr>
                </a:p>
              </p:txBody>
            </p:sp>
            <p:grpSp>
              <p:nvGrpSpPr>
                <p:cNvPr id="26" name="组合 25"/>
                <p:cNvGrpSpPr/>
                <p:nvPr/>
              </p:nvGrpSpPr>
              <p:grpSpPr>
                <a:xfrm>
                  <a:off x="9328" y="3571"/>
                  <a:ext cx="1851" cy="909"/>
                  <a:chOff x="9328" y="3571"/>
                  <a:chExt cx="1851" cy="909"/>
                </a:xfrm>
              </p:grpSpPr>
              <p:sp>
                <p:nvSpPr>
                  <p:cNvPr id="536" name="圆角矩形 535"/>
                  <p:cNvSpPr/>
                  <p:nvPr/>
                </p:nvSpPr>
                <p:spPr>
                  <a:xfrm>
                    <a:off x="9328" y="359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多链管理</a:t>
                    </a:r>
                    <a:endParaRPr kumimoji="1" lang="zh-CN" sz="700" b="1">
                      <a:solidFill>
                        <a:srgbClr val="3F4046"/>
                      </a:solidFill>
                    </a:endParaRPr>
                  </a:p>
                </p:txBody>
              </p:sp>
              <p:sp>
                <p:nvSpPr>
                  <p:cNvPr id="538" name="圆角矩形 537"/>
                  <p:cNvSpPr/>
                  <p:nvPr/>
                </p:nvSpPr>
                <p:spPr>
                  <a:xfrm>
                    <a:off x="10273" y="3571"/>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sc-runtime</a:t>
                    </a:r>
                    <a:endParaRPr kumimoji="1" lang="en-US" altLang="zh-CN" sz="700" b="1">
                      <a:solidFill>
                        <a:srgbClr val="3F4046"/>
                      </a:solidFill>
                    </a:endParaRPr>
                  </a:p>
                </p:txBody>
              </p:sp>
              <p:sp>
                <p:nvSpPr>
                  <p:cNvPr id="542" name="圆角矩形 541"/>
                  <p:cNvSpPr/>
                  <p:nvPr/>
                </p:nvSpPr>
                <p:spPr>
                  <a:xfrm>
                    <a:off x="9328" y="3884"/>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投票决策</a:t>
                    </a:r>
                    <a:endParaRPr kumimoji="1" lang="zh-CN" sz="700" b="1">
                      <a:solidFill>
                        <a:srgbClr val="3F4046"/>
                      </a:solidFill>
                    </a:endParaRPr>
                  </a:p>
                </p:txBody>
              </p:sp>
              <p:sp>
                <p:nvSpPr>
                  <p:cNvPr id="543" name="圆角矩形 542"/>
                  <p:cNvSpPr/>
                  <p:nvPr/>
                </p:nvSpPr>
                <p:spPr>
                  <a:xfrm>
                    <a:off x="10273" y="3884"/>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共识算法</a:t>
                    </a:r>
                    <a:endParaRPr kumimoji="1" lang="zh-CN" sz="700" b="1">
                      <a:solidFill>
                        <a:srgbClr val="3F4046"/>
                      </a:solidFill>
                    </a:endParaRPr>
                  </a:p>
                </p:txBody>
              </p:sp>
              <p:sp>
                <p:nvSpPr>
                  <p:cNvPr id="565" name="圆角矩形 564"/>
                  <p:cNvSpPr/>
                  <p:nvPr/>
                </p:nvSpPr>
                <p:spPr>
                  <a:xfrm>
                    <a:off x="9328" y="4212"/>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sym typeface="+mn-ea"/>
                      </a:rPr>
                      <a:t>P2P</a:t>
                    </a:r>
                    <a:r>
                      <a:rPr kumimoji="1" lang="zh-CN" altLang="en-US" sz="700" b="1">
                        <a:solidFill>
                          <a:srgbClr val="3F4046"/>
                        </a:solidFill>
                        <a:sym typeface="+mn-ea"/>
                      </a:rPr>
                      <a:t>网络</a:t>
                    </a:r>
                    <a:endParaRPr kumimoji="1" lang="zh-CN" altLang="en-US" sz="700" b="1">
                      <a:solidFill>
                        <a:srgbClr val="3F4046"/>
                      </a:solidFill>
                      <a:sym typeface="+mn-ea"/>
                    </a:endParaRPr>
                  </a:p>
                </p:txBody>
              </p:sp>
              <p:sp>
                <p:nvSpPr>
                  <p:cNvPr id="566" name="圆角矩形 565"/>
                  <p:cNvSpPr/>
                  <p:nvPr/>
                </p:nvSpPr>
                <p:spPr>
                  <a:xfrm>
                    <a:off x="10273" y="4212"/>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NFT</a:t>
                    </a:r>
                    <a:r>
                      <a:rPr kumimoji="1" lang="zh-CN" altLang="en-US" sz="700" b="1">
                        <a:solidFill>
                          <a:srgbClr val="3F4046"/>
                        </a:solidFill>
                      </a:rPr>
                      <a:t>引擎</a:t>
                    </a:r>
                    <a:endParaRPr kumimoji="1" lang="zh-CN" altLang="en-US" sz="700" b="1">
                      <a:solidFill>
                        <a:srgbClr val="3F4046"/>
                      </a:solidFill>
                    </a:endParaRPr>
                  </a:p>
                </p:txBody>
              </p:sp>
            </p:grpSp>
          </p:grpSp>
          <p:grpSp>
            <p:nvGrpSpPr>
              <p:cNvPr id="28" name="组合 27"/>
              <p:cNvGrpSpPr/>
              <p:nvPr/>
            </p:nvGrpSpPr>
            <p:grpSpPr>
              <a:xfrm>
                <a:off x="9047" y="4880"/>
                <a:ext cx="2306" cy="1644"/>
                <a:chOff x="9326" y="4880"/>
                <a:chExt cx="2306" cy="1644"/>
              </a:xfrm>
            </p:grpSpPr>
            <p:grpSp>
              <p:nvGrpSpPr>
                <p:cNvPr id="32" name="组合 31"/>
                <p:cNvGrpSpPr/>
                <p:nvPr/>
              </p:nvGrpSpPr>
              <p:grpSpPr>
                <a:xfrm>
                  <a:off x="9326" y="5016"/>
                  <a:ext cx="2306" cy="1508"/>
                  <a:chOff x="9111" y="5016"/>
                  <a:chExt cx="2306" cy="1508"/>
                </a:xfrm>
              </p:grpSpPr>
              <p:sp>
                <p:nvSpPr>
                  <p:cNvPr id="34" name="圆角矩形 33"/>
                  <p:cNvSpPr/>
                  <p:nvPr/>
                </p:nvSpPr>
                <p:spPr>
                  <a:xfrm>
                    <a:off x="9207" y="5108"/>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35" name="圆角矩形 34"/>
                  <p:cNvSpPr/>
                  <p:nvPr/>
                </p:nvSpPr>
                <p:spPr>
                  <a:xfrm>
                    <a:off x="9162" y="5062"/>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36" name="圆角矩形 35"/>
                  <p:cNvSpPr/>
                  <p:nvPr/>
                </p:nvSpPr>
                <p:spPr>
                  <a:xfrm>
                    <a:off x="9111" y="5016"/>
                    <a:ext cx="2211" cy="1417"/>
                  </a:xfrm>
                  <a:prstGeom prst="roundRect">
                    <a:avLst>
                      <a:gd name="adj" fmla="val 0"/>
                    </a:avLst>
                  </a:prstGeom>
                  <a:solidFill>
                    <a:srgbClr val="F6F8FC"/>
                  </a:solidFill>
                  <a:ln w="6350" cmpd="sng">
                    <a:noFill/>
                    <a:prstDash val="solid"/>
                  </a:ln>
                  <a:effectLst>
                    <a:outerShdw blurRad="50800" dir="5400000" algn="ctr" rotWithShape="0">
                      <a:srgbClr val="2B46C2">
                        <a:alpha val="7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sp>
              <p:nvSpPr>
                <p:cNvPr id="37" name="圆角矩形 36"/>
                <p:cNvSpPr/>
                <p:nvPr/>
              </p:nvSpPr>
              <p:spPr>
                <a:xfrm>
                  <a:off x="9713" y="4880"/>
                  <a:ext cx="1531" cy="283"/>
                </a:xfrm>
                <a:prstGeom prst="roundRect">
                  <a:avLst>
                    <a:gd name="adj" fmla="val 0"/>
                  </a:avLst>
                </a:prstGeom>
                <a:gradFill>
                  <a:gsLst>
                    <a:gs pos="100000">
                      <a:srgbClr val="2E49C6"/>
                    </a:gs>
                    <a:gs pos="0">
                      <a:srgbClr val="475FE4"/>
                    </a:gs>
                  </a:gsLst>
                  <a:lin ang="5400000" scaled="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chemeClr val="bg1"/>
                      </a:solidFill>
                    </a:rPr>
                    <a:t>开放许可链</a:t>
                  </a:r>
                  <a:r>
                    <a:rPr kumimoji="1" lang="en-US" altLang="zh-CN" sz="700" b="1">
                      <a:solidFill>
                        <a:schemeClr val="bg1"/>
                      </a:solidFill>
                    </a:rPr>
                    <a:t>ZONE</a:t>
                  </a:r>
                  <a:endParaRPr kumimoji="1" lang="en-US" altLang="zh-CN" sz="700" b="1">
                    <a:solidFill>
                      <a:schemeClr val="bg1"/>
                    </a:solidFill>
                  </a:endParaRPr>
                </a:p>
              </p:txBody>
            </p:sp>
            <p:grpSp>
              <p:nvGrpSpPr>
                <p:cNvPr id="38" name="组合 37"/>
                <p:cNvGrpSpPr/>
                <p:nvPr/>
              </p:nvGrpSpPr>
              <p:grpSpPr>
                <a:xfrm>
                  <a:off x="9553" y="5351"/>
                  <a:ext cx="1851" cy="909"/>
                  <a:chOff x="9328" y="5351"/>
                  <a:chExt cx="1851" cy="909"/>
                </a:xfrm>
              </p:grpSpPr>
              <p:sp>
                <p:nvSpPr>
                  <p:cNvPr id="39" name="圆角矩形 38"/>
                  <p:cNvSpPr/>
                  <p:nvPr/>
                </p:nvSpPr>
                <p:spPr>
                  <a:xfrm>
                    <a:off x="9328" y="5370"/>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sym typeface="+mn-ea"/>
                      </a:rPr>
                      <a:t>合约引擎</a:t>
                    </a:r>
                    <a:endParaRPr kumimoji="1" lang="zh-CN" altLang="en-US" sz="700" b="1">
                      <a:solidFill>
                        <a:srgbClr val="3F4046"/>
                      </a:solidFill>
                      <a:sym typeface="+mn-ea"/>
                    </a:endParaRPr>
                  </a:p>
                </p:txBody>
              </p:sp>
              <p:sp>
                <p:nvSpPr>
                  <p:cNvPr id="40" name="圆角矩形 39"/>
                  <p:cNvSpPr/>
                  <p:nvPr/>
                </p:nvSpPr>
                <p:spPr>
                  <a:xfrm>
                    <a:off x="10273" y="5351"/>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Manger</a:t>
                    </a:r>
                    <a:endParaRPr kumimoji="1" lang="en-US" altLang="zh-CN" sz="600" b="1">
                      <a:solidFill>
                        <a:srgbClr val="3F4046"/>
                      </a:solidFill>
                      <a:sym typeface="+mn-ea"/>
                    </a:endParaRPr>
                  </a:p>
                </p:txBody>
              </p:sp>
              <p:sp>
                <p:nvSpPr>
                  <p:cNvPr id="46" name="圆角矩形 45"/>
                  <p:cNvSpPr/>
                  <p:nvPr/>
                </p:nvSpPr>
                <p:spPr>
                  <a:xfrm>
                    <a:off x="9328" y="5664"/>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sym typeface="+mn-ea"/>
                      </a:rPr>
                      <a:t>联盟共识</a:t>
                    </a:r>
                    <a:endParaRPr kumimoji="1" lang="zh-CN" sz="700" b="1">
                      <a:solidFill>
                        <a:srgbClr val="3F4046"/>
                      </a:solidFill>
                      <a:sym typeface="+mn-ea"/>
                    </a:endParaRPr>
                  </a:p>
                </p:txBody>
              </p:sp>
              <p:sp>
                <p:nvSpPr>
                  <p:cNvPr id="47" name="圆角矩形 46"/>
                  <p:cNvSpPr/>
                  <p:nvPr/>
                </p:nvSpPr>
                <p:spPr>
                  <a:xfrm>
                    <a:off x="10273" y="5664"/>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Identity</a:t>
                    </a:r>
                    <a:endParaRPr kumimoji="1" lang="en-US" altLang="zh-CN" sz="600" b="1">
                      <a:solidFill>
                        <a:srgbClr val="3F4046"/>
                      </a:solidFill>
                      <a:sym typeface="+mn-ea"/>
                    </a:endParaRPr>
                  </a:p>
                </p:txBody>
              </p:sp>
              <p:sp>
                <p:nvSpPr>
                  <p:cNvPr id="48" name="圆角矩形 47"/>
                  <p:cNvSpPr/>
                  <p:nvPr/>
                </p:nvSpPr>
                <p:spPr>
                  <a:xfrm>
                    <a:off x="9328" y="5992"/>
                    <a:ext cx="850"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sym typeface="+mn-ea"/>
                      </a:rPr>
                      <a:t>存证引擎</a:t>
                    </a:r>
                    <a:endParaRPr kumimoji="1" lang="zh-CN" altLang="en-US" sz="700" b="1">
                      <a:solidFill>
                        <a:srgbClr val="3F4046"/>
                      </a:solidFill>
                      <a:sym typeface="+mn-ea"/>
                    </a:endParaRPr>
                  </a:p>
                </p:txBody>
              </p:sp>
              <p:sp>
                <p:nvSpPr>
                  <p:cNvPr id="49" name="圆角矩形 48"/>
                  <p:cNvSpPr/>
                  <p:nvPr/>
                </p:nvSpPr>
                <p:spPr>
                  <a:xfrm>
                    <a:off x="10273" y="5992"/>
                    <a:ext cx="907"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600" b="1">
                        <a:solidFill>
                          <a:srgbClr val="3F4046"/>
                        </a:solidFill>
                        <a:sym typeface="+mn-ea"/>
                      </a:rPr>
                      <a:t>BDE privacy</a:t>
                    </a:r>
                    <a:endParaRPr kumimoji="1" lang="en-US" altLang="zh-CN" sz="600" b="1">
                      <a:solidFill>
                        <a:srgbClr val="3F4046"/>
                      </a:solidFill>
                      <a:sym typeface="+mn-ea"/>
                    </a:endParaRPr>
                  </a:p>
                </p:txBody>
              </p:sp>
            </p:grpSp>
          </p:grpSp>
        </p:grpSp>
        <p:sp>
          <p:nvSpPr>
            <p:cNvPr id="50" name="文本框 49"/>
            <p:cNvSpPr txBox="1"/>
            <p:nvPr/>
          </p:nvSpPr>
          <p:spPr>
            <a:xfrm>
              <a:off x="1799" y="4326"/>
              <a:ext cx="418" cy="704"/>
            </a:xfrm>
            <a:prstGeom prst="rect">
              <a:avLst/>
            </a:prstGeom>
            <a:noFill/>
          </p:spPr>
          <p:txBody>
            <a:bodyPr wrap="square" rtlCol="0">
              <a:spAutoFit/>
            </a:bodyPr>
            <a:p>
              <a:r>
                <a:rPr lang="zh-CN" altLang="en-US" sz="700" b="1">
                  <a:solidFill>
                    <a:schemeClr val="bg1"/>
                  </a:solidFill>
                </a:rPr>
                <a:t>海</a:t>
              </a:r>
              <a:endParaRPr lang="zh-CN" altLang="en-US" sz="700" b="1">
                <a:solidFill>
                  <a:schemeClr val="bg1"/>
                </a:solidFill>
              </a:endParaRPr>
            </a:p>
            <a:p>
              <a:r>
                <a:rPr lang="zh-CN" altLang="en-US" sz="700" b="1">
                  <a:solidFill>
                    <a:schemeClr val="bg1"/>
                  </a:solidFill>
                </a:rPr>
                <a:t>峡</a:t>
              </a:r>
              <a:endParaRPr lang="zh-CN" altLang="en-US" sz="700" b="1">
                <a:solidFill>
                  <a:schemeClr val="bg1"/>
                </a:solidFill>
              </a:endParaRPr>
            </a:p>
            <a:p>
              <a:r>
                <a:rPr lang="zh-CN" altLang="en-US" sz="700" b="1">
                  <a:solidFill>
                    <a:schemeClr val="bg1"/>
                  </a:solidFill>
                </a:rPr>
                <a:t>链</a:t>
              </a:r>
              <a:endParaRPr lang="zh-CN" altLang="en-US" sz="700" b="1">
                <a:solidFill>
                  <a:schemeClr val="bg1"/>
                </a:solidFill>
              </a:endParaRPr>
            </a:p>
            <a:p>
              <a:r>
                <a:rPr lang="zh-CN" altLang="en-US" sz="700" b="1">
                  <a:solidFill>
                    <a:schemeClr val="bg1"/>
                  </a:solidFill>
                </a:rPr>
                <a:t>层</a:t>
              </a:r>
              <a:endParaRPr lang="zh-CN" altLang="en-US" sz="700" b="1">
                <a:solidFill>
                  <a:schemeClr val="bg1"/>
                </a:solidFill>
              </a:endParaRPr>
            </a:p>
          </p:txBody>
        </p:sp>
        <p:sp>
          <p:nvSpPr>
            <p:cNvPr id="130" name="圆角矩形 129"/>
            <p:cNvSpPr/>
            <p:nvPr/>
          </p:nvSpPr>
          <p:spPr>
            <a:xfrm>
              <a:off x="2216" y="6840"/>
              <a:ext cx="8763" cy="907"/>
            </a:xfrm>
            <a:prstGeom prst="roundRect">
              <a:avLst>
                <a:gd name="adj" fmla="val 0"/>
              </a:avLst>
            </a:prstGeom>
            <a:solidFill>
              <a:srgbClr val="31ECC3">
                <a:alpha val="20000"/>
              </a:srgbClr>
            </a:solidFill>
            <a:ln w="3175" cmpd="sng">
              <a:solidFill>
                <a:srgbClr val="0DF1BF"/>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grpSp>
          <p:nvGrpSpPr>
            <p:cNvPr id="51" name="组合 50"/>
            <p:cNvGrpSpPr/>
            <p:nvPr/>
          </p:nvGrpSpPr>
          <p:grpSpPr>
            <a:xfrm>
              <a:off x="2275" y="7005"/>
              <a:ext cx="2318" cy="579"/>
              <a:chOff x="2639" y="7004"/>
              <a:chExt cx="2318" cy="579"/>
            </a:xfrm>
          </p:grpSpPr>
          <p:grpSp>
            <p:nvGrpSpPr>
              <p:cNvPr id="405" name="组合 404"/>
              <p:cNvGrpSpPr/>
              <p:nvPr/>
            </p:nvGrpSpPr>
            <p:grpSpPr>
              <a:xfrm rot="0">
                <a:off x="3284" y="7004"/>
                <a:ext cx="794" cy="579"/>
                <a:chOff x="2624" y="1616"/>
                <a:chExt cx="794" cy="579"/>
              </a:xfrm>
            </p:grpSpPr>
            <p:sp>
              <p:nvSpPr>
                <p:cNvPr id="406" name="圆角矩形 405"/>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存储证明</a:t>
                  </a:r>
                  <a:endParaRPr kumimoji="1" lang="zh-CN" sz="700" b="1">
                    <a:solidFill>
                      <a:srgbClr val="3F4046"/>
                    </a:solidFill>
                  </a:endParaRPr>
                </a:p>
              </p:txBody>
            </p:sp>
            <p:sp>
              <p:nvSpPr>
                <p:cNvPr id="407" name="圆角矩形 406"/>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存储计量</a:t>
                  </a:r>
                  <a:endParaRPr kumimoji="1" lang="zh-CN" sz="700" b="1">
                    <a:solidFill>
                      <a:srgbClr val="3F4046"/>
                    </a:solidFill>
                  </a:endParaRPr>
                </a:p>
              </p:txBody>
            </p:sp>
          </p:grpSp>
          <p:grpSp>
            <p:nvGrpSpPr>
              <p:cNvPr id="408" name="组合 407"/>
              <p:cNvGrpSpPr/>
              <p:nvPr/>
            </p:nvGrpSpPr>
            <p:grpSpPr>
              <a:xfrm rot="0">
                <a:off x="4155" y="7004"/>
                <a:ext cx="802" cy="579"/>
                <a:chOff x="3865" y="1616"/>
                <a:chExt cx="802" cy="579"/>
              </a:xfrm>
            </p:grpSpPr>
            <p:sp>
              <p:nvSpPr>
                <p:cNvPr id="409" name="圆角矩形 408"/>
                <p:cNvSpPr/>
                <p:nvPr/>
              </p:nvSpPr>
              <p:spPr>
                <a:xfrm>
                  <a:off x="3873"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结果校验</a:t>
                  </a:r>
                  <a:endParaRPr kumimoji="1" lang="zh-CN" sz="700" b="1">
                    <a:solidFill>
                      <a:srgbClr val="3F4046"/>
                    </a:solidFill>
                  </a:endParaRPr>
                </a:p>
              </p:txBody>
            </p:sp>
            <p:sp>
              <p:nvSpPr>
                <p:cNvPr id="410" name="圆角矩形 409"/>
                <p:cNvSpPr/>
                <p:nvPr/>
              </p:nvSpPr>
              <p:spPr>
                <a:xfrm>
                  <a:off x="3865"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链上接口</a:t>
                  </a:r>
                  <a:endParaRPr kumimoji="1" lang="zh-CN" sz="700" b="1">
                    <a:solidFill>
                      <a:srgbClr val="3F4046"/>
                    </a:solidFill>
                  </a:endParaRPr>
                </a:p>
              </p:txBody>
            </p:sp>
          </p:grpSp>
          <p:sp>
            <p:nvSpPr>
              <p:cNvPr id="414" name="文本框 413"/>
              <p:cNvSpPr txBox="1"/>
              <p:nvPr/>
            </p:nvSpPr>
            <p:spPr>
              <a:xfrm>
                <a:off x="2639" y="7101"/>
                <a:ext cx="648" cy="414"/>
              </a:xfrm>
              <a:prstGeom prst="rect">
                <a:avLst/>
              </a:prstGeom>
              <a:noFill/>
            </p:spPr>
            <p:txBody>
              <a:bodyPr wrap="square" rtlCol="0">
                <a:spAutoFit/>
              </a:bodyPr>
              <a:p>
                <a:pPr algn="ctr"/>
                <a:r>
                  <a:rPr lang="zh-CN" altLang="en-US" sz="700" b="1">
                    <a:solidFill>
                      <a:srgbClr val="31ECC3"/>
                    </a:solidFill>
                  </a:rPr>
                  <a:t>区块链</a:t>
                </a:r>
                <a:endParaRPr lang="zh-CN" altLang="en-US" sz="700" b="1">
                  <a:solidFill>
                    <a:srgbClr val="31ECC3"/>
                  </a:solidFill>
                </a:endParaRPr>
              </a:p>
              <a:p>
                <a:pPr algn="ctr"/>
                <a:r>
                  <a:rPr lang="zh-CN" altLang="en-US" sz="700" b="1">
                    <a:solidFill>
                      <a:srgbClr val="31ECC3"/>
                    </a:solidFill>
                  </a:rPr>
                  <a:t>对接</a:t>
                </a:r>
                <a:endParaRPr lang="zh-CN" altLang="en-US" sz="700" b="1">
                  <a:solidFill>
                    <a:srgbClr val="31ECC3"/>
                  </a:solidFill>
                </a:endParaRPr>
              </a:p>
            </p:txBody>
          </p:sp>
        </p:grpSp>
        <p:grpSp>
          <p:nvGrpSpPr>
            <p:cNvPr id="52" name="组合 51"/>
            <p:cNvGrpSpPr/>
            <p:nvPr/>
          </p:nvGrpSpPr>
          <p:grpSpPr>
            <a:xfrm>
              <a:off x="4780" y="7005"/>
              <a:ext cx="2412" cy="578"/>
              <a:chOff x="4947" y="6956"/>
              <a:chExt cx="2412" cy="578"/>
            </a:xfrm>
          </p:grpSpPr>
          <p:grpSp>
            <p:nvGrpSpPr>
              <p:cNvPr id="53" name="组合 52"/>
              <p:cNvGrpSpPr/>
              <p:nvPr/>
            </p:nvGrpSpPr>
            <p:grpSpPr>
              <a:xfrm>
                <a:off x="5678" y="6956"/>
                <a:ext cx="1681" cy="578"/>
                <a:chOff x="5678" y="7004"/>
                <a:chExt cx="1681" cy="578"/>
              </a:xfrm>
            </p:grpSpPr>
            <p:grpSp>
              <p:nvGrpSpPr>
                <p:cNvPr id="416" name="组合 415"/>
                <p:cNvGrpSpPr/>
                <p:nvPr/>
              </p:nvGrpSpPr>
              <p:grpSpPr>
                <a:xfrm rot="0">
                  <a:off x="5678" y="7004"/>
                  <a:ext cx="794" cy="579"/>
                  <a:chOff x="2624" y="1616"/>
                  <a:chExt cx="794" cy="579"/>
                </a:xfrm>
              </p:grpSpPr>
              <p:sp>
                <p:nvSpPr>
                  <p:cNvPr id="417" name="圆角矩形 416"/>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文件传输</a:t>
                    </a:r>
                    <a:endParaRPr kumimoji="1" lang="zh-CN" sz="700" b="1">
                      <a:solidFill>
                        <a:srgbClr val="3F4046"/>
                      </a:solidFill>
                    </a:endParaRPr>
                  </a:p>
                </p:txBody>
              </p:sp>
              <p:sp>
                <p:nvSpPr>
                  <p:cNvPr id="418" name="圆角矩形 417"/>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切片分发</a:t>
                    </a:r>
                    <a:endParaRPr kumimoji="1" lang="zh-CN" sz="700" b="1">
                      <a:solidFill>
                        <a:srgbClr val="3F4046"/>
                      </a:solidFill>
                    </a:endParaRPr>
                  </a:p>
                </p:txBody>
              </p:sp>
            </p:grpSp>
            <p:grpSp>
              <p:nvGrpSpPr>
                <p:cNvPr id="419" name="组合 418"/>
                <p:cNvGrpSpPr/>
                <p:nvPr/>
              </p:nvGrpSpPr>
              <p:grpSpPr>
                <a:xfrm rot="0">
                  <a:off x="6565" y="7004"/>
                  <a:ext cx="794" cy="579"/>
                  <a:chOff x="3881" y="1616"/>
                  <a:chExt cx="794" cy="579"/>
                </a:xfrm>
              </p:grpSpPr>
              <p:sp>
                <p:nvSpPr>
                  <p:cNvPr id="420" name="圆角矩形 419"/>
                  <p:cNvSpPr/>
                  <p:nvPr/>
                </p:nvSpPr>
                <p:spPr>
                  <a:xfrm>
                    <a:off x="3881"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权限设置</a:t>
                    </a:r>
                    <a:endParaRPr kumimoji="1" lang="zh-CN" sz="700" b="1">
                      <a:solidFill>
                        <a:srgbClr val="3F4046"/>
                      </a:solidFill>
                    </a:endParaRPr>
                  </a:p>
                </p:txBody>
              </p:sp>
              <p:sp>
                <p:nvSpPr>
                  <p:cNvPr id="421" name="圆角矩形 420"/>
                  <p:cNvSpPr/>
                  <p:nvPr/>
                </p:nvSpPr>
                <p:spPr>
                  <a:xfrm>
                    <a:off x="3881"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文件加密</a:t>
                    </a:r>
                    <a:endParaRPr kumimoji="1" lang="zh-CN" sz="700" b="1">
                      <a:solidFill>
                        <a:srgbClr val="3F4046"/>
                      </a:solidFill>
                    </a:endParaRPr>
                  </a:p>
                </p:txBody>
              </p:sp>
            </p:grpSp>
          </p:grpSp>
          <p:sp>
            <p:nvSpPr>
              <p:cNvPr id="422" name="文本框 421"/>
              <p:cNvSpPr txBox="1"/>
              <p:nvPr/>
            </p:nvSpPr>
            <p:spPr>
              <a:xfrm>
                <a:off x="4947" y="7052"/>
                <a:ext cx="768" cy="414"/>
              </a:xfrm>
              <a:prstGeom prst="rect">
                <a:avLst/>
              </a:prstGeom>
              <a:noFill/>
            </p:spPr>
            <p:txBody>
              <a:bodyPr wrap="square" rtlCol="0">
                <a:spAutoFit/>
              </a:bodyPr>
              <a:p>
                <a:pPr algn="ctr"/>
                <a:r>
                  <a:rPr lang="zh-CN" altLang="en-US" sz="700" b="1">
                    <a:solidFill>
                      <a:srgbClr val="31ECC3"/>
                    </a:solidFill>
                  </a:rPr>
                  <a:t>轻节点</a:t>
                </a:r>
                <a:endParaRPr lang="zh-CN" altLang="en-US" sz="700" b="1">
                  <a:solidFill>
                    <a:srgbClr val="31ECC3"/>
                  </a:solidFill>
                </a:endParaRPr>
              </a:p>
              <a:p>
                <a:pPr algn="ctr"/>
                <a:r>
                  <a:rPr lang="zh-CN" altLang="en-US" sz="700" b="1">
                    <a:solidFill>
                      <a:srgbClr val="31ECC3"/>
                    </a:solidFill>
                  </a:rPr>
                  <a:t>接入终端</a:t>
                </a:r>
                <a:endParaRPr lang="zh-CN" altLang="en-US" sz="700" b="1">
                  <a:solidFill>
                    <a:srgbClr val="31ECC3"/>
                  </a:solidFill>
                </a:endParaRPr>
              </a:p>
            </p:txBody>
          </p:sp>
        </p:grpSp>
        <p:grpSp>
          <p:nvGrpSpPr>
            <p:cNvPr id="56" name="组合 55"/>
            <p:cNvGrpSpPr/>
            <p:nvPr/>
          </p:nvGrpSpPr>
          <p:grpSpPr>
            <a:xfrm>
              <a:off x="7381" y="7003"/>
              <a:ext cx="3353" cy="582"/>
              <a:chOff x="7344" y="6954"/>
              <a:chExt cx="3353" cy="582"/>
            </a:xfrm>
          </p:grpSpPr>
          <p:grpSp>
            <p:nvGrpSpPr>
              <p:cNvPr id="54" name="组合 53"/>
              <p:cNvGrpSpPr/>
              <p:nvPr/>
            </p:nvGrpSpPr>
            <p:grpSpPr>
              <a:xfrm>
                <a:off x="8097" y="6954"/>
                <a:ext cx="2600" cy="582"/>
                <a:chOff x="8097" y="7002"/>
                <a:chExt cx="2600" cy="582"/>
              </a:xfrm>
            </p:grpSpPr>
            <p:grpSp>
              <p:nvGrpSpPr>
                <p:cNvPr id="432" name="组合 431"/>
                <p:cNvGrpSpPr/>
                <p:nvPr/>
              </p:nvGrpSpPr>
              <p:grpSpPr>
                <a:xfrm rot="0">
                  <a:off x="8097" y="7004"/>
                  <a:ext cx="794" cy="579"/>
                  <a:chOff x="2624" y="1616"/>
                  <a:chExt cx="794" cy="579"/>
                </a:xfrm>
              </p:grpSpPr>
              <p:sp>
                <p:nvSpPr>
                  <p:cNvPr id="433" name="圆角矩形 432"/>
                  <p:cNvSpPr/>
                  <p:nvPr/>
                </p:nvSpPr>
                <p:spPr>
                  <a:xfrm>
                    <a:off x="2624"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P2P</a:t>
                    </a:r>
                    <a:r>
                      <a:rPr kumimoji="1" lang="zh-CN" altLang="en-US" sz="700" b="1">
                        <a:solidFill>
                          <a:srgbClr val="3F4046"/>
                        </a:solidFill>
                      </a:rPr>
                      <a:t>网络</a:t>
                    </a:r>
                    <a:endParaRPr kumimoji="1" lang="zh-CN" altLang="en-US" sz="700" b="1">
                      <a:solidFill>
                        <a:srgbClr val="3F4046"/>
                      </a:solidFill>
                    </a:endParaRPr>
                  </a:p>
                </p:txBody>
              </p:sp>
              <p:sp>
                <p:nvSpPr>
                  <p:cNvPr id="434" name="圆角矩形 433"/>
                  <p:cNvSpPr/>
                  <p:nvPr/>
                </p:nvSpPr>
                <p:spPr>
                  <a:xfrm>
                    <a:off x="2624"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节点准入</a:t>
                    </a:r>
                    <a:endParaRPr kumimoji="1" lang="zh-CN" altLang="en-US" sz="700" b="1">
                      <a:solidFill>
                        <a:srgbClr val="3F4046"/>
                      </a:solidFill>
                    </a:endParaRPr>
                  </a:p>
                </p:txBody>
              </p:sp>
            </p:grpSp>
            <p:grpSp>
              <p:nvGrpSpPr>
                <p:cNvPr id="435" name="组合 434"/>
                <p:cNvGrpSpPr/>
                <p:nvPr/>
              </p:nvGrpSpPr>
              <p:grpSpPr>
                <a:xfrm rot="0">
                  <a:off x="9000" y="7004"/>
                  <a:ext cx="794" cy="579"/>
                  <a:chOff x="3977" y="1616"/>
                  <a:chExt cx="794" cy="579"/>
                </a:xfrm>
              </p:grpSpPr>
              <p:sp>
                <p:nvSpPr>
                  <p:cNvPr id="436" name="圆角矩形 435"/>
                  <p:cNvSpPr/>
                  <p:nvPr/>
                </p:nvSpPr>
                <p:spPr>
                  <a:xfrm>
                    <a:off x="3977" y="1616"/>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sz="700" b="1">
                        <a:solidFill>
                          <a:srgbClr val="3F4046"/>
                        </a:solidFill>
                      </a:rPr>
                      <a:t>多重备份</a:t>
                    </a:r>
                    <a:endParaRPr kumimoji="1" lang="zh-CN" sz="700" b="1">
                      <a:solidFill>
                        <a:srgbClr val="3F4046"/>
                      </a:solidFill>
                    </a:endParaRPr>
                  </a:p>
                </p:txBody>
              </p:sp>
              <p:sp>
                <p:nvSpPr>
                  <p:cNvPr id="437" name="圆角矩形 436"/>
                  <p:cNvSpPr/>
                  <p:nvPr/>
                </p:nvSpPr>
                <p:spPr>
                  <a:xfrm>
                    <a:off x="3977" y="1927"/>
                    <a:ext cx="794"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权限检查</a:t>
                    </a:r>
                    <a:endParaRPr kumimoji="1" lang="zh-CN" altLang="en-US" sz="700" b="1">
                      <a:solidFill>
                        <a:srgbClr val="3F4046"/>
                      </a:solidFill>
                    </a:endParaRPr>
                  </a:p>
                </p:txBody>
              </p:sp>
            </p:grpSp>
            <p:grpSp>
              <p:nvGrpSpPr>
                <p:cNvPr id="438" name="组合 437"/>
                <p:cNvGrpSpPr/>
                <p:nvPr/>
              </p:nvGrpSpPr>
              <p:grpSpPr>
                <a:xfrm rot="0">
                  <a:off x="9903" y="7002"/>
                  <a:ext cx="794" cy="583"/>
                  <a:chOff x="5111" y="1616"/>
                  <a:chExt cx="795" cy="583"/>
                </a:xfrm>
              </p:grpSpPr>
              <p:sp>
                <p:nvSpPr>
                  <p:cNvPr id="439" name="圆角矩形 438"/>
                  <p:cNvSpPr/>
                  <p:nvPr/>
                </p:nvSpPr>
                <p:spPr>
                  <a:xfrm>
                    <a:off x="5111" y="1616"/>
                    <a:ext cx="795"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700" b="1">
                        <a:solidFill>
                          <a:srgbClr val="3F4046"/>
                        </a:solidFill>
                      </a:rPr>
                      <a:t>DHT</a:t>
                    </a:r>
                    <a:endParaRPr kumimoji="1" lang="en-US" altLang="zh-CN" sz="700" b="1">
                      <a:solidFill>
                        <a:srgbClr val="3F4046"/>
                      </a:solidFill>
                    </a:endParaRPr>
                  </a:p>
                </p:txBody>
              </p:sp>
              <p:sp>
                <p:nvSpPr>
                  <p:cNvPr id="440" name="圆角矩形 439"/>
                  <p:cNvSpPr/>
                  <p:nvPr/>
                </p:nvSpPr>
                <p:spPr>
                  <a:xfrm>
                    <a:off x="5111" y="1931"/>
                    <a:ext cx="795" cy="26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zh-CN" altLang="en-US" sz="700" b="1">
                        <a:solidFill>
                          <a:srgbClr val="3F4046"/>
                        </a:solidFill>
                      </a:rPr>
                      <a:t>文件删除</a:t>
                    </a:r>
                    <a:endParaRPr kumimoji="1" lang="zh-CN" altLang="en-US" sz="700" b="1">
                      <a:solidFill>
                        <a:srgbClr val="3F4046"/>
                      </a:solidFill>
                    </a:endParaRPr>
                  </a:p>
                </p:txBody>
              </p:sp>
            </p:grpSp>
          </p:grpSp>
          <p:sp>
            <p:nvSpPr>
              <p:cNvPr id="441" name="文本框 440"/>
              <p:cNvSpPr txBox="1"/>
              <p:nvPr/>
            </p:nvSpPr>
            <p:spPr>
              <a:xfrm>
                <a:off x="7344" y="7052"/>
                <a:ext cx="768" cy="414"/>
              </a:xfrm>
              <a:prstGeom prst="rect">
                <a:avLst/>
              </a:prstGeom>
              <a:noFill/>
            </p:spPr>
            <p:txBody>
              <a:bodyPr wrap="square" rtlCol="0">
                <a:spAutoFit/>
              </a:bodyPr>
              <a:p>
                <a:pPr algn="ctr"/>
                <a:r>
                  <a:rPr lang="zh-CN" altLang="en-US" sz="700" b="1">
                    <a:solidFill>
                      <a:srgbClr val="31ECC3"/>
                    </a:solidFill>
                  </a:rPr>
                  <a:t>重节点</a:t>
                </a:r>
                <a:endParaRPr lang="zh-CN" altLang="en-US" sz="700" b="1">
                  <a:solidFill>
                    <a:srgbClr val="31ECC3"/>
                  </a:solidFill>
                </a:endParaRPr>
              </a:p>
              <a:p>
                <a:pPr algn="ctr"/>
                <a:r>
                  <a:rPr lang="zh-CN" altLang="en-US" sz="700" b="1">
                    <a:solidFill>
                      <a:srgbClr val="31ECC3"/>
                    </a:solidFill>
                  </a:rPr>
                  <a:t>存储网络</a:t>
                </a:r>
                <a:endParaRPr lang="zh-CN" altLang="en-US" sz="700" b="1">
                  <a:solidFill>
                    <a:srgbClr val="31ECC3"/>
                  </a:solidFill>
                </a:endParaRPr>
              </a:p>
            </p:txBody>
          </p:sp>
        </p:grpSp>
        <p:sp>
          <p:nvSpPr>
            <p:cNvPr id="55" name="文本框 54"/>
            <p:cNvSpPr txBox="1"/>
            <p:nvPr/>
          </p:nvSpPr>
          <p:spPr>
            <a:xfrm>
              <a:off x="1724" y="7064"/>
              <a:ext cx="577" cy="414"/>
            </a:xfrm>
            <a:prstGeom prst="rect">
              <a:avLst/>
            </a:prstGeom>
            <a:noFill/>
          </p:spPr>
          <p:txBody>
            <a:bodyPr wrap="square" rtlCol="0">
              <a:spAutoFit/>
            </a:bodyPr>
            <a:p>
              <a:pPr algn="ctr"/>
              <a:r>
                <a:rPr lang="en-US" altLang="zh-CN" sz="700" b="1">
                  <a:solidFill>
                    <a:schemeClr val="bg1"/>
                  </a:solidFill>
                </a:rPr>
                <a:t>SC-</a:t>
              </a:r>
              <a:endParaRPr lang="en-US" altLang="zh-CN" sz="700" b="1">
                <a:solidFill>
                  <a:schemeClr val="bg1"/>
                </a:solidFill>
              </a:endParaRPr>
            </a:p>
            <a:p>
              <a:pPr algn="ctr"/>
              <a:r>
                <a:rPr lang="en-US" altLang="zh-CN" sz="700" b="1">
                  <a:solidFill>
                    <a:schemeClr val="bg1"/>
                  </a:solidFill>
                </a:rPr>
                <a:t>IPFS</a:t>
              </a:r>
              <a:endParaRPr lang="en-US" altLang="zh-CN" sz="700" b="1">
                <a:solidFill>
                  <a:schemeClr val="bg1"/>
                </a:solidFill>
              </a:endParaRPr>
            </a:p>
          </p:txBody>
        </p:sp>
        <p:cxnSp>
          <p:nvCxnSpPr>
            <p:cNvPr id="57" name="直接箭头连接符 56"/>
            <p:cNvCxnSpPr/>
            <p:nvPr/>
          </p:nvCxnSpPr>
          <p:spPr>
            <a:xfrm flipV="1">
              <a:off x="4608"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4" name="直接箭头连接符 73"/>
            <p:cNvCxnSpPr/>
            <p:nvPr/>
          </p:nvCxnSpPr>
          <p:spPr>
            <a:xfrm flipV="1">
              <a:off x="5647"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5" name="直接箭头连接符 74"/>
            <p:cNvCxnSpPr/>
            <p:nvPr/>
          </p:nvCxnSpPr>
          <p:spPr>
            <a:xfrm flipV="1">
              <a:off x="6686"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cxnSp>
          <p:nvCxnSpPr>
            <p:cNvPr id="76" name="直接箭头连接符 75"/>
            <p:cNvCxnSpPr/>
            <p:nvPr/>
          </p:nvCxnSpPr>
          <p:spPr>
            <a:xfrm flipV="1">
              <a:off x="7725" y="6311"/>
              <a:ext cx="0" cy="499"/>
            </a:xfrm>
            <a:prstGeom prst="straightConnector1">
              <a:avLst/>
            </a:prstGeom>
            <a:ln w="3175" cap="flat">
              <a:solidFill>
                <a:srgbClr val="14E9BB"/>
              </a:solidFill>
              <a:prstDash val="solid"/>
              <a:round/>
              <a:headEnd type="triangle" w="med" len="sm"/>
              <a:tailEnd type="triangle" w="med" len="sm"/>
            </a:ln>
          </p:spPr>
          <p:style>
            <a:lnRef idx="1">
              <a:schemeClr val="accent1"/>
            </a:lnRef>
            <a:fillRef idx="0">
              <a:schemeClr val="accent1"/>
            </a:fillRef>
            <a:effectRef idx="0">
              <a:schemeClr val="accent1"/>
            </a:effectRef>
            <a:fontRef idx="minor">
              <a:schemeClr val="tx1"/>
            </a:fontRef>
          </p:style>
        </p:cxnSp>
        <p:grpSp>
          <p:nvGrpSpPr>
            <p:cNvPr id="90" name="组合 89"/>
            <p:cNvGrpSpPr/>
            <p:nvPr/>
          </p:nvGrpSpPr>
          <p:grpSpPr>
            <a:xfrm rot="0" flipH="1">
              <a:off x="8247" y="3973"/>
              <a:ext cx="337" cy="1680"/>
              <a:chOff x="3218" y="2607"/>
              <a:chExt cx="1814" cy="3263"/>
            </a:xfrm>
          </p:grpSpPr>
          <p:cxnSp>
            <p:nvCxnSpPr>
              <p:cNvPr id="91" name="肘形连接符 90"/>
              <p:cNvCxnSpPr/>
              <p:nvPr/>
            </p:nvCxnSpPr>
            <p:spPr>
              <a:xfrm>
                <a:off x="3218" y="2607"/>
                <a:ext cx="1814" cy="794"/>
              </a:xfrm>
              <a:prstGeom prst="bentConnector3">
                <a:avLst>
                  <a:gd name="adj1" fmla="val 50069"/>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92" name="肘形连接符 91"/>
              <p:cNvCxnSpPr/>
              <p:nvPr/>
            </p:nvCxnSpPr>
            <p:spPr>
              <a:xfrm flipH="1">
                <a:off x="3218" y="5077"/>
                <a:ext cx="1814" cy="793"/>
              </a:xfrm>
              <a:prstGeom prst="bentConnector3">
                <a:avLst>
                  <a:gd name="adj1" fmla="val 50069"/>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cxnSp>
          <p:nvCxnSpPr>
            <p:cNvPr id="87" name="直接连接符 86"/>
            <p:cNvCxnSpPr/>
            <p:nvPr/>
          </p:nvCxnSpPr>
          <p:spPr>
            <a:xfrm flipH="1" flipV="1">
              <a:off x="3532" y="4810"/>
              <a:ext cx="340" cy="6"/>
            </a:xfrm>
            <a:prstGeom prst="line">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nvGrpSpPr>
            <p:cNvPr id="99" name="组合 98"/>
            <p:cNvGrpSpPr/>
            <p:nvPr/>
          </p:nvGrpSpPr>
          <p:grpSpPr>
            <a:xfrm rot="0">
              <a:off x="4619" y="1700"/>
              <a:ext cx="4495" cy="227"/>
              <a:chOff x="4856" y="1666"/>
              <a:chExt cx="4495" cy="227"/>
            </a:xfrm>
          </p:grpSpPr>
          <p:cxnSp>
            <p:nvCxnSpPr>
              <p:cNvPr id="88" name="直接连接符 87"/>
              <p:cNvCxnSpPr/>
              <p:nvPr/>
            </p:nvCxnSpPr>
            <p:spPr>
              <a:xfrm rot="5400000" flipH="1" flipV="1">
                <a:off x="4742"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89" name="直接连接符 88"/>
              <p:cNvCxnSpPr/>
              <p:nvPr/>
            </p:nvCxnSpPr>
            <p:spPr>
              <a:xfrm rot="5400000" flipH="1" flipV="1">
                <a:off x="7739"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rot="5400000" flipH="1" flipV="1">
                <a:off x="6241"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5400000" flipH="1" flipV="1">
                <a:off x="9237"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grpSp>
        <p:grpSp>
          <p:nvGrpSpPr>
            <p:cNvPr id="100" name="组合 99"/>
            <p:cNvGrpSpPr/>
            <p:nvPr/>
          </p:nvGrpSpPr>
          <p:grpSpPr>
            <a:xfrm rot="0">
              <a:off x="4619" y="2750"/>
              <a:ext cx="4495" cy="227"/>
              <a:chOff x="4856" y="1666"/>
              <a:chExt cx="4495" cy="227"/>
            </a:xfrm>
          </p:grpSpPr>
          <p:cxnSp>
            <p:nvCxnSpPr>
              <p:cNvPr id="101" name="直接连接符 100"/>
              <p:cNvCxnSpPr/>
              <p:nvPr/>
            </p:nvCxnSpPr>
            <p:spPr>
              <a:xfrm rot="5400000" flipH="1" flipV="1">
                <a:off x="4742"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3" name="直接连接符 102"/>
              <p:cNvCxnSpPr/>
              <p:nvPr/>
            </p:nvCxnSpPr>
            <p:spPr>
              <a:xfrm rot="5400000" flipH="1" flipV="1">
                <a:off x="7739"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rot="5400000" flipH="1" flipV="1">
                <a:off x="6241"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cxnSp>
            <p:nvCxnSpPr>
              <p:cNvPr id="105" name="直接连接符 104"/>
              <p:cNvCxnSpPr/>
              <p:nvPr/>
            </p:nvCxnSpPr>
            <p:spPr>
              <a:xfrm rot="5400000" flipH="1" flipV="1">
                <a:off x="9237" y="1779"/>
                <a:ext cx="227" cy="0"/>
              </a:xfrm>
              <a:prstGeom prst="line">
                <a:avLst/>
              </a:prstGeom>
              <a:ln w="3175">
                <a:solidFill>
                  <a:srgbClr val="2B46C2"/>
                </a:solidFill>
                <a:headEnd type="triangle" w="sm" len="sm"/>
                <a:tailEnd type="triangle" w="sm" len="sm"/>
              </a:ln>
            </p:spPr>
            <p:style>
              <a:lnRef idx="1">
                <a:schemeClr val="accent1"/>
              </a:lnRef>
              <a:fillRef idx="0">
                <a:schemeClr val="accent1"/>
              </a:fillRef>
              <a:effectRef idx="0">
                <a:schemeClr val="accent1"/>
              </a:effectRef>
              <a:fontRef idx="minor">
                <a:schemeClr val="tx1"/>
              </a:fontRef>
            </p:style>
          </p:cxnSp>
        </p:grpSp>
        <p:cxnSp>
          <p:nvCxnSpPr>
            <p:cNvPr id="108" name="肘形连接符 107"/>
            <p:cNvCxnSpPr/>
            <p:nvPr/>
          </p:nvCxnSpPr>
          <p:spPr>
            <a:xfrm flipH="1">
              <a:off x="1711" y="5750"/>
              <a:ext cx="680" cy="1134"/>
            </a:xfrm>
            <a:prstGeom prst="bentConnector3">
              <a:avLst>
                <a:gd name="adj1" fmla="val 59934"/>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110" name="肘形连接符 109"/>
            <p:cNvCxnSpPr/>
            <p:nvPr/>
          </p:nvCxnSpPr>
          <p:spPr>
            <a:xfrm>
              <a:off x="1711" y="2454"/>
              <a:ext cx="680" cy="1644"/>
            </a:xfrm>
            <a:prstGeom prst="bentConnector3">
              <a:avLst>
                <a:gd name="adj1" fmla="val 20431"/>
              </a:avLst>
            </a:prstGeom>
            <a:ln w="3175">
              <a:solidFill>
                <a:srgbClr val="2B46C2"/>
              </a:solidFill>
              <a:headEnd type="diamond" w="sm" len="sm"/>
              <a:tailEnd type="diamond" w="sm" len="sm"/>
            </a:ln>
          </p:spPr>
          <p:style>
            <a:lnRef idx="1">
              <a:schemeClr val="accent1"/>
            </a:lnRef>
            <a:fillRef idx="0">
              <a:schemeClr val="accent1"/>
            </a:fillRef>
            <a:effectRef idx="0">
              <a:schemeClr val="accent1"/>
            </a:effectRef>
            <a:fontRef idx="minor">
              <a:schemeClr val="tx1"/>
            </a:fontRef>
          </p:style>
        </p:cxnSp>
        <p:cxnSp>
          <p:nvCxnSpPr>
            <p:cNvPr id="111" name="肘形连接符 110"/>
            <p:cNvCxnSpPr/>
            <p:nvPr/>
          </p:nvCxnSpPr>
          <p:spPr>
            <a:xfrm rot="10800000" flipV="1">
              <a:off x="1711" y="4198"/>
              <a:ext cx="680" cy="510"/>
            </a:xfrm>
            <a:prstGeom prst="bentConnector3">
              <a:avLst>
                <a:gd name="adj1" fmla="val 81012"/>
              </a:avLst>
            </a:prstGeom>
            <a:ln w="6350">
              <a:solidFill>
                <a:srgbClr val="C4C9DE"/>
              </a:solidFill>
              <a:prstDash val="dash"/>
              <a:headEnd type="diamond" w="sm" len="sm"/>
              <a:tailEnd type="diamond" w="sm" len="sm"/>
            </a:ln>
          </p:spPr>
          <p:style>
            <a:lnRef idx="1">
              <a:schemeClr val="accent1"/>
            </a:lnRef>
            <a:fillRef idx="0">
              <a:schemeClr val="accent1"/>
            </a:fillRef>
            <a:effectRef idx="0">
              <a:schemeClr val="accent1"/>
            </a:effectRef>
            <a:fontRef idx="minor">
              <a:schemeClr val="tx1"/>
            </a:fontRef>
          </p:style>
        </p:cxnSp>
      </p:grpSp>
      <p:sp>
        <p:nvSpPr>
          <p:cNvPr id="58" name="文本框 57"/>
          <p:cNvSpPr txBox="1"/>
          <p:nvPr/>
        </p:nvSpPr>
        <p:spPr>
          <a:xfrm>
            <a:off x="9234170" y="2055495"/>
            <a:ext cx="2703830" cy="3548380"/>
          </a:xfrm>
          <a:prstGeom prst="rect">
            <a:avLst/>
          </a:prstGeom>
          <a:noFill/>
        </p:spPr>
        <p:txBody>
          <a:bodyPr wrap="square" rtlCol="0">
            <a:noAutofit/>
          </a:bodyPr>
          <a:p>
            <a:pPr>
              <a:lnSpc>
                <a:spcPct val="120000"/>
              </a:lnSpc>
              <a:spcBef>
                <a:spcPts val="0"/>
              </a:spcBef>
              <a:spcAft>
                <a:spcPts val="0"/>
              </a:spcAft>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采用自主研发“一核双翼”区块链架构，由“核心链”、“开放许可链”和“开放共识链”组成。</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“核心链”作为平台信任的基础锚点，实现海峡链整体的监管和治理。</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集成了许可</a:t>
            </a:r>
            <a:r>
              <a:rPr lang="en-US" altLang="zh-CN" sz="1400">
                <a:solidFill>
                  <a:schemeClr val="bg1"/>
                </a:solidFill>
                <a:latin typeface="微软雅黑" panose="020B0503020204020204" charset="-122"/>
                <a:ea typeface="微软雅黑" panose="020B0503020204020204" charset="-122"/>
                <a:cs typeface="微软雅黑" panose="020B0503020204020204" charset="-122"/>
              </a:rPr>
              <a:t>IPFS</a:t>
            </a:r>
            <a:r>
              <a:rPr lang="zh-CN" altLang="en-US" sz="1400">
                <a:solidFill>
                  <a:schemeClr val="bg1"/>
                </a:solidFill>
                <a:latin typeface="微软雅黑" panose="020B0503020204020204" charset="-122"/>
                <a:ea typeface="微软雅黑" panose="020B0503020204020204" charset="-122"/>
                <a:cs typeface="微软雅黑" panose="020B0503020204020204" charset="-122"/>
              </a:rPr>
              <a:t>网络，可以安全、公开地存储链上文件。</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a:p>
            <a:pPr>
              <a:lnSpc>
                <a:spcPct val="120000"/>
              </a:lnSpc>
            </a:pPr>
            <a:r>
              <a:rPr lang="zh-CN" altLang="en-US" sz="1400">
                <a:solidFill>
                  <a:schemeClr val="bg1"/>
                </a:solidFill>
                <a:latin typeface="微软雅黑" panose="020B0503020204020204" charset="-122"/>
                <a:ea typeface="微软雅黑" panose="020B0503020204020204" charset="-122"/>
                <a:cs typeface="微软雅黑" panose="020B0503020204020204" charset="-122"/>
              </a:rPr>
              <a:t>数据可通过区块链浏览器查看。</a:t>
            </a:r>
            <a:endParaRPr lang="zh-CN" altLang="en-US" sz="1400">
              <a:solidFill>
                <a:schemeClr val="bg1"/>
              </a:solidFill>
              <a:latin typeface="微软雅黑" panose="020B0503020204020204" charset="-122"/>
              <a:ea typeface="微软雅黑" panose="020B0503020204020204" charset="-122"/>
              <a:cs typeface="微软雅黑" panose="020B0503020204020204" charset="-122"/>
            </a:endParaRPr>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2749550"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海峡链技术架构</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59" name="矩形 58"/>
          <p:cNvSpPr/>
          <p:nvPr/>
        </p:nvSpPr>
        <p:spPr>
          <a:xfrm>
            <a:off x="-63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0111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a:t>
            </a:r>
            <a:r>
              <a:rPr lang="zh-CN" altLang="en-US" sz="2600" i="1" dirty="0">
                <a:solidFill>
                  <a:schemeClr val="bg1"/>
                </a:solidFill>
                <a:latin typeface="汉仪雅酷黑简" panose="00020600040101010101" charset="-122"/>
                <a:ea typeface="汉仪雅酷黑简" panose="00020600040101010101" charset="-122"/>
                <a:sym typeface="+mn-ea"/>
              </a:rPr>
              <a:t>痛点</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32" name="组合 31"/>
          <p:cNvGrpSpPr/>
          <p:nvPr/>
        </p:nvGrpSpPr>
        <p:grpSpPr>
          <a:xfrm>
            <a:off x="4678998" y="2025650"/>
            <a:ext cx="2832735" cy="3114040"/>
            <a:chOff x="11369" y="3291"/>
            <a:chExt cx="4461" cy="4904"/>
          </a:xfrm>
        </p:grpSpPr>
        <p:grpSp>
          <p:nvGrpSpPr>
            <p:cNvPr id="34" name="组合 33"/>
            <p:cNvGrpSpPr/>
            <p:nvPr/>
          </p:nvGrpSpPr>
          <p:grpSpPr>
            <a:xfrm>
              <a:off x="11369" y="3291"/>
              <a:ext cx="4461" cy="4904"/>
              <a:chOff x="7208" y="3290"/>
              <a:chExt cx="4461" cy="4904"/>
            </a:xfrm>
          </p:grpSpPr>
          <p:sp>
            <p:nvSpPr>
              <p:cNvPr id="35" name="剪去对角的矩形 34"/>
              <p:cNvSpPr/>
              <p:nvPr/>
            </p:nvSpPr>
            <p:spPr>
              <a:xfrm>
                <a:off x="7208" y="3680"/>
                <a:ext cx="4461" cy="4514"/>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36" name="剪去对角的矩形 35"/>
              <p:cNvSpPr/>
              <p:nvPr/>
            </p:nvSpPr>
            <p:spPr>
              <a:xfrm>
                <a:off x="8276" y="3290"/>
                <a:ext cx="2324"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企业</a:t>
                </a:r>
                <a:endParaRPr lang="zh-CN" altLang="en-US"/>
              </a:p>
            </p:txBody>
          </p:sp>
        </p:grpSp>
        <p:sp>
          <p:nvSpPr>
            <p:cNvPr id="37" name="文本框 36"/>
            <p:cNvSpPr txBox="1"/>
            <p:nvPr/>
          </p:nvSpPr>
          <p:spPr>
            <a:xfrm>
              <a:off x="11662" y="4457"/>
              <a:ext cx="3875" cy="1670"/>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经营数据不希望外泄</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希望获得海关优惠</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希望获得金融支持</a:t>
              </a:r>
              <a:endParaRPr lang="zh-CN" altLang="en-US" sz="1400">
                <a:solidFill>
                  <a:schemeClr val="bg1"/>
                </a:solidFill>
                <a:sym typeface="+mn-ea"/>
              </a:endParaRPr>
            </a:p>
          </p:txBody>
        </p:sp>
      </p:grpSp>
      <p:sp>
        <p:nvSpPr>
          <p:cNvPr id="42" name="剪去对角的矩形 41"/>
          <p:cNvSpPr/>
          <p:nvPr/>
        </p:nvSpPr>
        <p:spPr>
          <a:xfrm>
            <a:off x="1137285" y="2273300"/>
            <a:ext cx="2832735" cy="2866390"/>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43" name="剪去对角的矩形 42"/>
          <p:cNvSpPr/>
          <p:nvPr/>
        </p:nvSpPr>
        <p:spPr>
          <a:xfrm>
            <a:off x="1815465" y="2025650"/>
            <a:ext cx="1475740" cy="43180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海关</a:t>
            </a:r>
            <a:endParaRPr lang="zh-CN" altLang="en-US"/>
          </a:p>
        </p:txBody>
      </p:sp>
      <p:sp>
        <p:nvSpPr>
          <p:cNvPr id="44" name="文本框 43"/>
          <p:cNvSpPr txBox="1"/>
          <p:nvPr/>
        </p:nvSpPr>
        <p:spPr>
          <a:xfrm>
            <a:off x="1323340" y="2766060"/>
            <a:ext cx="2460625" cy="138366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企业货物流、单证流、信息流数据不易追溯，</a:t>
            </a:r>
            <a:r>
              <a:rPr lang="en-US" altLang="zh-CN" sz="1400">
                <a:solidFill>
                  <a:schemeClr val="bg1"/>
                </a:solidFill>
                <a:sym typeface="+mn-ea"/>
              </a:rPr>
              <a:t>AEO</a:t>
            </a:r>
            <a:r>
              <a:rPr lang="zh-CN" altLang="en-US" sz="1400">
                <a:solidFill>
                  <a:schemeClr val="bg1"/>
                </a:solidFill>
                <a:sym typeface="+mn-ea"/>
              </a:rPr>
              <a:t>认证困难</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sym typeface="+mn-ea"/>
              </a:rPr>
              <a:t>数据可能造假</a:t>
            </a:r>
            <a:endParaRPr lang="zh-CN" altLang="en-US" sz="1400">
              <a:solidFill>
                <a:schemeClr val="bg1"/>
              </a:solidFill>
              <a:sym typeface="+mn-ea"/>
            </a:endParaRPr>
          </a:p>
        </p:txBody>
      </p:sp>
      <p:grpSp>
        <p:nvGrpSpPr>
          <p:cNvPr id="45" name="组合 44"/>
          <p:cNvGrpSpPr/>
          <p:nvPr/>
        </p:nvGrpSpPr>
        <p:grpSpPr>
          <a:xfrm>
            <a:off x="8190548" y="2005330"/>
            <a:ext cx="2832735" cy="3114040"/>
            <a:chOff x="11369" y="3291"/>
            <a:chExt cx="4461" cy="4904"/>
          </a:xfrm>
        </p:grpSpPr>
        <p:grpSp>
          <p:nvGrpSpPr>
            <p:cNvPr id="46" name="组合 45"/>
            <p:cNvGrpSpPr/>
            <p:nvPr/>
          </p:nvGrpSpPr>
          <p:grpSpPr>
            <a:xfrm>
              <a:off x="11369" y="3291"/>
              <a:ext cx="4461" cy="4904"/>
              <a:chOff x="7208" y="3290"/>
              <a:chExt cx="4461" cy="4904"/>
            </a:xfrm>
          </p:grpSpPr>
          <p:sp>
            <p:nvSpPr>
              <p:cNvPr id="47" name="剪去对角的矩形 46"/>
              <p:cNvSpPr/>
              <p:nvPr/>
            </p:nvSpPr>
            <p:spPr>
              <a:xfrm>
                <a:off x="7208" y="3680"/>
                <a:ext cx="4461" cy="4514"/>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48" name="剪去对角的矩形 47"/>
              <p:cNvSpPr/>
              <p:nvPr/>
            </p:nvSpPr>
            <p:spPr>
              <a:xfrm>
                <a:off x="8276" y="3290"/>
                <a:ext cx="2324"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金融机构</a:t>
                </a:r>
                <a:endParaRPr lang="zh-CN" altLang="en-US"/>
              </a:p>
            </p:txBody>
          </p:sp>
        </p:grpSp>
        <p:sp>
          <p:nvSpPr>
            <p:cNvPr id="49" name="文本框 48"/>
            <p:cNvSpPr txBox="1"/>
            <p:nvPr/>
          </p:nvSpPr>
          <p:spPr>
            <a:xfrm>
              <a:off x="11662" y="4457"/>
              <a:ext cx="3875" cy="1161"/>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供应链金融风控成本高，不易规模化</a:t>
              </a:r>
              <a:r>
                <a:rPr lang="zh-CN" altLang="en-US" sz="1400">
                  <a:solidFill>
                    <a:schemeClr val="bg1"/>
                  </a:solidFill>
                  <a:sym typeface="+mn-ea"/>
                </a:rPr>
                <a:t>开展</a:t>
              </a:r>
              <a:endParaRPr lang="zh-CN" altLang="en-US" sz="1400">
                <a:solidFill>
                  <a:schemeClr val="bg1"/>
                </a:solidFill>
                <a:sym typeface="+mn-ea"/>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P spid="43" grpId="0" animBg="1"/>
      <p:bldP spid="44" grpId="0"/>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2540"/>
            <a:ext cx="12207875" cy="6858000"/>
          </a:xfrm>
          <a:prstGeom prst="rect">
            <a:avLst/>
          </a:prstGeom>
        </p:spPr>
      </p:pic>
      <p:sp>
        <p:nvSpPr>
          <p:cNvPr id="45" name="任意多边形 44"/>
          <p:cNvSpPr/>
          <p:nvPr/>
        </p:nvSpPr>
        <p:spPr>
          <a:xfrm flipH="1">
            <a:off x="5641340" y="829310"/>
            <a:ext cx="6567170" cy="6031230"/>
          </a:xfrm>
          <a:custGeom>
            <a:avLst/>
            <a:gdLst>
              <a:gd name="connsiteX0" fmla="*/ 3809 w 10777"/>
              <a:gd name="connsiteY0" fmla="*/ 744 h 9880"/>
              <a:gd name="connsiteX1" fmla="*/ 10774 w 10777"/>
              <a:gd name="connsiteY1" fmla="*/ 756 h 9880"/>
              <a:gd name="connsiteX2" fmla="*/ 10777 w 10777"/>
              <a:gd name="connsiteY2" fmla="*/ 9880 h 9880"/>
              <a:gd name="connsiteX3" fmla="*/ 0 w 10777"/>
              <a:gd name="connsiteY3" fmla="*/ 9880 h 9880"/>
              <a:gd name="connsiteX4" fmla="*/ 0 w 10777"/>
              <a:gd name="connsiteY4" fmla="*/ 4 h 9880"/>
              <a:gd name="connsiteX5" fmla="*/ 3428 w 10777"/>
              <a:gd name="connsiteY5" fmla="*/ 0 h 9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77" h="9880">
                <a:moveTo>
                  <a:pt x="3809" y="744"/>
                </a:moveTo>
                <a:lnTo>
                  <a:pt x="10774" y="756"/>
                </a:lnTo>
                <a:lnTo>
                  <a:pt x="10777" y="9880"/>
                </a:lnTo>
                <a:lnTo>
                  <a:pt x="0" y="9880"/>
                </a:lnTo>
                <a:lnTo>
                  <a:pt x="0" y="4"/>
                </a:lnTo>
                <a:lnTo>
                  <a:pt x="3428" y="0"/>
                </a:lnTo>
              </a:path>
            </a:pathLst>
          </a:custGeom>
          <a:solidFill>
            <a:srgbClr val="2B46C2">
              <a:alpha val="9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7" name="文本框 46"/>
          <p:cNvSpPr txBox="1"/>
          <p:nvPr/>
        </p:nvSpPr>
        <p:spPr>
          <a:xfrm>
            <a:off x="1695450" y="4083050"/>
            <a:ext cx="2054860" cy="307975"/>
          </a:xfrm>
          <a:prstGeom prst="rect">
            <a:avLst/>
          </a:prstGeom>
          <a:noFill/>
        </p:spPr>
        <p:txBody>
          <a:bodyPr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en-US" altLang="zh-CN" sz="1400" i="0" u="none" strike="noStrike" kern="1200" cap="none" spc="0" normalizeH="0" baseline="0" noProof="0" dirty="0">
                <a:ln>
                  <a:noFill/>
                </a:ln>
                <a:solidFill>
                  <a:schemeClr val="bg1"/>
                </a:solidFill>
                <a:effectLst/>
                <a:uLnTx/>
                <a:uFillTx/>
                <a:latin typeface="微软雅黑" panose="020B0503020204020204" charset="-122"/>
                <a:ea typeface="微软雅黑" panose="020B0503020204020204" charset="-122"/>
                <a:cs typeface="+mn-cs"/>
                <a:sym typeface="微软雅黑" panose="020B0503020204020204" charset="-122"/>
              </a:rPr>
              <a:t>CONTENTS</a:t>
            </a:r>
            <a:endParaRPr kumimoji="0" lang="en-US" altLang="zh-CN" sz="1400" i="0" u="none" strike="noStrike" kern="1200" cap="none" spc="0" normalizeH="0" baseline="0" noProof="0" dirty="0">
              <a:ln>
                <a:noFill/>
              </a:ln>
              <a:solidFill>
                <a:schemeClr val="bg1"/>
              </a:solidFill>
              <a:effectLst/>
              <a:uLnTx/>
              <a:uFillTx/>
              <a:latin typeface="微软雅黑" panose="020B0503020204020204" charset="-122"/>
              <a:ea typeface="微软雅黑" panose="020B0503020204020204" charset="-122"/>
              <a:cs typeface="+mn-cs"/>
              <a:sym typeface="微软雅黑" panose="020B0503020204020204" charset="-122"/>
            </a:endParaRPr>
          </a:p>
        </p:txBody>
      </p:sp>
      <p:sp>
        <p:nvSpPr>
          <p:cNvPr id="48" name="TextBox 13"/>
          <p:cNvSpPr txBox="1"/>
          <p:nvPr/>
        </p:nvSpPr>
        <p:spPr>
          <a:xfrm>
            <a:off x="1323975" y="2436495"/>
            <a:ext cx="2797810" cy="3138170"/>
          </a:xfrm>
          <a:prstGeom prst="rect">
            <a:avLst/>
          </a:prstGeom>
          <a:noFill/>
        </p:spPr>
        <p:txBody>
          <a:bodyPr wrap="square">
            <a:spAutoFit/>
          </a:bodyPr>
          <a:p>
            <a:pPr marL="0" marR="0" lvl="0" indent="0" algn="ctr" defTabSz="1219200" rtl="0" eaLnBrk="1" fontAlgn="auto" latinLnBrk="0" hangingPunct="1">
              <a:lnSpc>
                <a:spcPct val="150000"/>
              </a:lnSpc>
              <a:spcBef>
                <a:spcPts val="0"/>
              </a:spcBef>
              <a:spcAft>
                <a:spcPts val="0"/>
              </a:spcAft>
              <a:buClrTx/>
              <a:buSzTx/>
              <a:buFontTx/>
              <a:buNone/>
              <a:defRPr/>
            </a:pPr>
            <a:r>
              <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rPr>
              <a:t>目 </a:t>
            </a:r>
            <a:endPar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endParaRPr>
          </a:p>
          <a:p>
            <a:pPr marL="0" marR="0" lvl="0" indent="0" algn="ctr" defTabSz="1219200" rtl="0" eaLnBrk="1" fontAlgn="auto" latinLnBrk="0" hangingPunct="1">
              <a:lnSpc>
                <a:spcPct val="150000"/>
              </a:lnSpc>
              <a:spcBef>
                <a:spcPts val="0"/>
              </a:spcBef>
              <a:spcAft>
                <a:spcPts val="0"/>
              </a:spcAft>
              <a:buClrTx/>
              <a:buSzTx/>
              <a:buFontTx/>
              <a:buNone/>
              <a:defRPr/>
            </a:pPr>
            <a:r>
              <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rPr>
              <a:t>录</a:t>
            </a:r>
            <a:endParaRPr kumimoji="0" lang="zh-CN" altLang="en-US" sz="6600" i="1" u="none" strike="noStrike" kern="1200" cap="none" spc="0" normalizeH="0" baseline="0" noProof="0" dirty="0">
              <a:ln>
                <a:noFill/>
              </a:ln>
              <a:solidFill>
                <a:schemeClr val="bg1"/>
              </a:solidFill>
              <a:effectLst/>
              <a:uLnTx/>
              <a:uFillTx/>
              <a:latin typeface="汉仪雅酷黑简" panose="00020600040101010101" charset="-122"/>
              <a:ea typeface="汉仪雅酷黑简" panose="00020600040101010101" charset="-122"/>
              <a:cs typeface="汉仪雅酷黑简" panose="00020600040101010101" charset="-122"/>
              <a:sym typeface="字体圈欣意冠黑体" panose="02010600030101010101" pitchFamily="2" charset="-122"/>
            </a:endParaRPr>
          </a:p>
        </p:txBody>
      </p:sp>
      <p:grpSp>
        <p:nvGrpSpPr>
          <p:cNvPr id="72" name="组合 71"/>
          <p:cNvGrpSpPr/>
          <p:nvPr/>
        </p:nvGrpSpPr>
        <p:grpSpPr>
          <a:xfrm>
            <a:off x="702945" y="1635125"/>
            <a:ext cx="260350" cy="2131060"/>
            <a:chOff x="856" y="4601"/>
            <a:chExt cx="410" cy="3356"/>
          </a:xfrm>
        </p:grpSpPr>
        <p:sp>
          <p:nvSpPr>
            <p:cNvPr id="22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6" name="直接连接符 15"/>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flipH="1">
            <a:off x="11128375" y="2049145"/>
            <a:ext cx="260350" cy="2131060"/>
            <a:chOff x="856" y="4601"/>
            <a:chExt cx="410" cy="3356"/>
          </a:xfrm>
        </p:grpSpPr>
        <p:sp>
          <p:nvSpPr>
            <p:cNvPr id="74"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75" name="直接连接符 74"/>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12" name="组合 11"/>
          <p:cNvGrpSpPr/>
          <p:nvPr/>
        </p:nvGrpSpPr>
        <p:grpSpPr>
          <a:xfrm rot="0">
            <a:off x="6483350" y="2233295"/>
            <a:ext cx="5472430" cy="647065"/>
            <a:chOff x="9456" y="2358"/>
            <a:chExt cx="8618" cy="1019"/>
          </a:xfrm>
        </p:grpSpPr>
        <p:sp>
          <p:nvSpPr>
            <p:cNvPr id="403"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熵链科技介绍</a:t>
              </a:r>
              <a:endParaRPr dirty="0">
                <a:solidFill>
                  <a:schemeClr val="bg1"/>
                </a:solidFill>
                <a:latin typeface="汉仪雅酷黑简" panose="00020600040101010101" charset="-122"/>
                <a:ea typeface="汉仪雅酷黑简" panose="00020600040101010101" charset="-122"/>
              </a:endParaRPr>
            </a:p>
          </p:txBody>
        </p:sp>
        <p:cxnSp>
          <p:nvCxnSpPr>
            <p:cNvPr id="406" name="直接连接符 405"/>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1" name="六边形 20"/>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0"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01</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55" name="组合 54"/>
          <p:cNvGrpSpPr/>
          <p:nvPr/>
        </p:nvGrpSpPr>
        <p:grpSpPr>
          <a:xfrm rot="0">
            <a:off x="6483350" y="3171825"/>
            <a:ext cx="5472430" cy="647065"/>
            <a:chOff x="9456" y="2358"/>
            <a:chExt cx="8618" cy="1019"/>
          </a:xfrm>
        </p:grpSpPr>
        <p:sp>
          <p:nvSpPr>
            <p:cNvPr id="56"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数据流通要求</a:t>
              </a:r>
              <a:r>
                <a:rPr dirty="0">
                  <a:solidFill>
                    <a:schemeClr val="bg1"/>
                  </a:solidFill>
                  <a:latin typeface="汉仪雅酷黑简" panose="00020600040101010101" charset="-122"/>
                  <a:ea typeface="汉仪雅酷黑简" panose="00020600040101010101" charset="-122"/>
                </a:rPr>
                <a:t>分析</a:t>
              </a:r>
              <a:endParaRPr dirty="0">
                <a:solidFill>
                  <a:schemeClr val="bg1"/>
                </a:solidFill>
                <a:latin typeface="汉仪雅酷黑简" panose="00020600040101010101" charset="-122"/>
                <a:ea typeface="汉仪雅酷黑简" panose="00020600040101010101" charset="-122"/>
              </a:endParaRPr>
            </a:p>
          </p:txBody>
        </p:sp>
        <p:cxnSp>
          <p:nvCxnSpPr>
            <p:cNvPr id="57" name="直接连接符 56"/>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58" name="六边形 57"/>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9"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02</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60" name="组合 59"/>
          <p:cNvGrpSpPr/>
          <p:nvPr/>
        </p:nvGrpSpPr>
        <p:grpSpPr>
          <a:xfrm rot="0">
            <a:off x="6483350" y="4110355"/>
            <a:ext cx="5472430" cy="647065"/>
            <a:chOff x="9456" y="2358"/>
            <a:chExt cx="8618" cy="1019"/>
          </a:xfrm>
        </p:grpSpPr>
        <p:sp>
          <p:nvSpPr>
            <p:cNvPr id="61"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基于区块链的数据流通</a:t>
              </a:r>
              <a:r>
                <a:rPr dirty="0">
                  <a:solidFill>
                    <a:schemeClr val="bg1"/>
                  </a:solidFill>
                  <a:latin typeface="汉仪雅酷黑简" panose="00020600040101010101" charset="-122"/>
                  <a:ea typeface="汉仪雅酷黑简" panose="00020600040101010101" charset="-122"/>
                </a:rPr>
                <a:t>方案</a:t>
              </a:r>
              <a:endParaRPr dirty="0">
                <a:solidFill>
                  <a:schemeClr val="bg1"/>
                </a:solidFill>
                <a:latin typeface="汉仪雅酷黑简" panose="00020600040101010101" charset="-122"/>
                <a:ea typeface="汉仪雅酷黑简" panose="00020600040101010101" charset="-122"/>
              </a:endParaRPr>
            </a:p>
          </p:txBody>
        </p:sp>
        <p:cxnSp>
          <p:nvCxnSpPr>
            <p:cNvPr id="62" name="直接连接符 61"/>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3" name="六边形 62"/>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4"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03</a:t>
              </a:r>
              <a:endParaRPr lang="en-US" altLang="zh-CN" b="1" dirty="0">
                <a:solidFill>
                  <a:srgbClr val="2B46C2"/>
                </a:solidFill>
                <a:latin typeface="优设标题黑" panose="00000500000000000000" charset="-122"/>
                <a:ea typeface="优设标题黑" panose="00000500000000000000" charset="-122"/>
              </a:endParaRPr>
            </a:p>
          </p:txBody>
        </p:sp>
      </p:grpSp>
      <p:grpSp>
        <p:nvGrpSpPr>
          <p:cNvPr id="65" name="组合 64"/>
          <p:cNvGrpSpPr/>
          <p:nvPr/>
        </p:nvGrpSpPr>
        <p:grpSpPr>
          <a:xfrm rot="0">
            <a:off x="6483350" y="5048885"/>
            <a:ext cx="5472430" cy="647065"/>
            <a:chOff x="9456" y="2358"/>
            <a:chExt cx="8618" cy="1019"/>
          </a:xfrm>
        </p:grpSpPr>
        <p:sp>
          <p:nvSpPr>
            <p:cNvPr id="66" name="文本框 9"/>
            <p:cNvSpPr txBox="1"/>
            <p:nvPr/>
          </p:nvSpPr>
          <p:spPr>
            <a:xfrm>
              <a:off x="11419" y="2606"/>
              <a:ext cx="6655"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dirty="0">
                  <a:solidFill>
                    <a:schemeClr val="bg1"/>
                  </a:solidFill>
                  <a:latin typeface="汉仪雅酷黑简" panose="00020600040101010101" charset="-122"/>
                  <a:ea typeface="汉仪雅酷黑简" panose="00020600040101010101" charset="-122"/>
                </a:rPr>
                <a:t>数据要素</a:t>
              </a:r>
              <a:r>
                <a:rPr dirty="0">
                  <a:solidFill>
                    <a:schemeClr val="bg1"/>
                  </a:solidFill>
                  <a:latin typeface="汉仪雅酷黑简" panose="00020600040101010101" charset="-122"/>
                  <a:ea typeface="汉仪雅酷黑简" panose="00020600040101010101" charset="-122"/>
                </a:rPr>
                <a:t>流通案例</a:t>
              </a:r>
              <a:endParaRPr dirty="0">
                <a:solidFill>
                  <a:schemeClr val="bg1"/>
                </a:solidFill>
                <a:latin typeface="汉仪雅酷黑简" panose="00020600040101010101" charset="-122"/>
                <a:ea typeface="汉仪雅酷黑简" panose="00020600040101010101" charset="-122"/>
              </a:endParaRPr>
            </a:p>
          </p:txBody>
        </p:sp>
        <p:cxnSp>
          <p:nvCxnSpPr>
            <p:cNvPr id="67" name="直接连接符 66"/>
            <p:cNvCxnSpPr/>
            <p:nvPr/>
          </p:nvCxnSpPr>
          <p:spPr>
            <a:xfrm>
              <a:off x="10684" y="2868"/>
              <a:ext cx="580" cy="0"/>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68" name="六边形 67"/>
            <p:cNvSpPr>
              <a:spLocks noChangeAspect="1"/>
            </p:cNvSpPr>
            <p:nvPr/>
          </p:nvSpPr>
          <p:spPr>
            <a:xfrm rot="5400000">
              <a:off x="9463" y="2428"/>
              <a:ext cx="1019" cy="879"/>
            </a:xfrm>
            <a:prstGeom prst="hexagon">
              <a:avLst/>
            </a:prstGeom>
            <a:solidFill>
              <a:srgbClr val="FAFAFA"/>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69" name="文本框 9"/>
            <p:cNvSpPr txBox="1"/>
            <p:nvPr/>
          </p:nvSpPr>
          <p:spPr>
            <a:xfrm>
              <a:off x="9456" y="2646"/>
              <a:ext cx="1060" cy="523"/>
            </a:xfrm>
            <a:prstGeom prst="rect">
              <a:avLst/>
            </a:prstGeom>
          </p:spPr>
          <p:txBody>
            <a:bodyPr wrap="square" lIns="0" tIns="0" rIns="0" bIns="0">
              <a:spAutoFit/>
            </a:bodyPr>
            <a:lstStyle>
              <a:lvl1pPr indent="0" defTabSz="914400">
                <a:lnSpc>
                  <a:spcPct val="90000"/>
                </a:lnSpc>
                <a:spcBef>
                  <a:spcPts val="1000"/>
                </a:spcBef>
                <a:buFont typeface="Arial" panose="020B0604020202020204" pitchFamily="34" charset="0"/>
                <a:buNone/>
                <a:defRPr lang="zh-CN" altLang="en-US" sz="2400" dirty="0" smtClean="0">
                  <a:gradFill flip="none" rotWithShape="1">
                    <a:gsLst>
                      <a:gs pos="0">
                        <a:schemeClr val="accent3">
                          <a:lumMod val="20000"/>
                          <a:lumOff val="80000"/>
                        </a:schemeClr>
                      </a:gs>
                      <a:gs pos="54000">
                        <a:schemeClr val="accent1"/>
                      </a:gs>
                      <a:gs pos="100000">
                        <a:schemeClr val="accent3"/>
                      </a:gs>
                    </a:gsLst>
                    <a:lin ang="2700000" scaled="1"/>
                    <a:tileRect/>
                  </a:gradFill>
                  <a:latin typeface="思源宋体 CN Heavy" panose="02020900000000000000" pitchFamily="18" charset="-122"/>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defRPr lang="zh-CN" altLang="en-US" dirty="0" smtClean="0"/>
              </a:lvl2pPr>
              <a:lvl3pPr marL="1143000" indent="-228600" defTabSz="914400">
                <a:lnSpc>
                  <a:spcPct val="90000"/>
                </a:lnSpc>
                <a:spcBef>
                  <a:spcPts val="500"/>
                </a:spcBef>
                <a:buFont typeface="Arial" panose="020B0604020202020204" pitchFamily="34" charset="0"/>
                <a:buChar char="•"/>
                <a:defRPr lang="zh-CN" altLang="en-US" sz="1600" dirty="0" smtClean="0"/>
              </a:lvl3pPr>
              <a:lvl4pPr marL="1600200" indent="-228600" defTabSz="914400">
                <a:lnSpc>
                  <a:spcPct val="90000"/>
                </a:lnSpc>
                <a:spcBef>
                  <a:spcPts val="500"/>
                </a:spcBef>
                <a:buFont typeface="Arial" panose="020B0604020202020204" pitchFamily="34" charset="0"/>
                <a:buChar char="•"/>
                <a:defRPr lang="zh-CN" altLang="en-US" sz="1400" dirty="0" smtClean="0"/>
              </a:lvl4pPr>
              <a:lvl5pPr marL="2057400" indent="-228600" defTabSz="914400">
                <a:lnSpc>
                  <a:spcPct val="90000"/>
                </a:lnSpc>
                <a:spcBef>
                  <a:spcPts val="500"/>
                </a:spcBef>
                <a:buFont typeface="Arial" panose="020B0604020202020204" pitchFamily="34" charset="0"/>
                <a:buChar char="•"/>
                <a:defRPr lang="zh-CN" altLang="en-US" sz="1400" dirty="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b="1" dirty="0">
                  <a:solidFill>
                    <a:srgbClr val="2B46C2"/>
                  </a:solidFill>
                  <a:latin typeface="优设标题黑" panose="00000500000000000000" charset="-122"/>
                  <a:ea typeface="优设标题黑" panose="00000500000000000000" charset="-122"/>
                </a:rPr>
                <a:t>04</a:t>
              </a:r>
              <a:endParaRPr lang="en-US" altLang="zh-CN" b="1" dirty="0">
                <a:solidFill>
                  <a:srgbClr val="2B46C2"/>
                </a:solidFill>
                <a:latin typeface="优设标题黑" panose="00000500000000000000" charset="-122"/>
                <a:ea typeface="优设标题黑" panose="00000500000000000000" charset="-122"/>
              </a:endParaRPr>
            </a:p>
          </p:txBody>
        </p:sp>
      </p:grpSp>
    </p:spTree>
    <p:custDataLst>
      <p:tags r:id="rId2"/>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63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459867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区块链：数据结构</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圆角矩形 1"/>
          <p:cNvSpPr/>
          <p:nvPr/>
        </p:nvSpPr>
        <p:spPr>
          <a:xfrm>
            <a:off x="922655" y="3383915"/>
            <a:ext cx="8862060" cy="3353435"/>
          </a:xfrm>
          <a:prstGeom prst="roundRect">
            <a:avLst>
              <a:gd name="adj" fmla="val 0"/>
            </a:avLst>
          </a:prstGeom>
          <a:solidFill>
            <a:srgbClr val="2B46C2">
              <a:alpha val="20000"/>
            </a:srgbClr>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sz="700"/>
          </a:p>
        </p:txBody>
      </p:sp>
      <p:sp>
        <p:nvSpPr>
          <p:cNvPr id="4" name="文本框 3"/>
          <p:cNvSpPr txBox="1"/>
          <p:nvPr/>
        </p:nvSpPr>
        <p:spPr>
          <a:xfrm>
            <a:off x="1036003" y="3412490"/>
            <a:ext cx="1996440" cy="275590"/>
          </a:xfrm>
          <a:prstGeom prst="rect">
            <a:avLst/>
          </a:prstGeom>
          <a:noFill/>
        </p:spPr>
        <p:txBody>
          <a:bodyPr wrap="square" rtlCol="0">
            <a:spAutoFit/>
          </a:bodyPr>
          <a:p>
            <a:pPr algn="l"/>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订单</a:t>
            </a:r>
            <a:r>
              <a:rPr lang="en-US" altLang="zh-CN" sz="1200" b="1">
                <a:solidFill>
                  <a:srgbClr val="2B46C2"/>
                </a:solidFill>
                <a:latin typeface="微软雅黑" panose="020B0503020204020204" charset="-122"/>
                <a:ea typeface="微软雅黑" panose="020B0503020204020204" charset="-122"/>
                <a:cs typeface="微软雅黑" panose="020B0503020204020204" charset="-122"/>
                <a:sym typeface="+mn-ea"/>
              </a:rPr>
              <a:t>2</a:t>
            </a:r>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内容</a:t>
            </a:r>
            <a:r>
              <a:rPr lang="en-US" altLang="zh-CN" sz="1200" b="1">
                <a:solidFill>
                  <a:srgbClr val="2B46C2"/>
                </a:solidFill>
                <a:latin typeface="微软雅黑" panose="020B0503020204020204" charset="-122"/>
                <a:ea typeface="微软雅黑" panose="020B0503020204020204" charset="-122"/>
                <a:cs typeface="微软雅黑" panose="020B0503020204020204" charset="-122"/>
                <a:sym typeface="+mn-ea"/>
              </a:rPr>
              <a:t>merkle</a:t>
            </a:r>
            <a:r>
              <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rPr>
              <a:t>树</a:t>
            </a:r>
            <a:endParaRPr lang="zh-CN" altLang="en-US" sz="1200" b="1">
              <a:solidFill>
                <a:srgbClr val="2B46C2"/>
              </a:solidFill>
              <a:latin typeface="微软雅黑" panose="020B0503020204020204" charset="-122"/>
              <a:ea typeface="微软雅黑" panose="020B0503020204020204" charset="-122"/>
              <a:cs typeface="微软雅黑" panose="020B0503020204020204" charset="-122"/>
              <a:sym typeface="+mn-ea"/>
            </a:endParaRPr>
          </a:p>
        </p:txBody>
      </p:sp>
      <p:sp>
        <p:nvSpPr>
          <p:cNvPr id="12" name="剪去对角的矩形 11"/>
          <p:cNvSpPr/>
          <p:nvPr/>
        </p:nvSpPr>
        <p:spPr>
          <a:xfrm>
            <a:off x="1818640"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eventId:0</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订单</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preHash:0</a:t>
            </a:r>
            <a:endParaRPr lang="en-US" altLang="zh-CN" sz="1000">
              <a:solidFill>
                <a:srgbClr val="FFFF00"/>
              </a:solidFill>
              <a:sym typeface="+mn-ea"/>
            </a:endParaRPr>
          </a:p>
        </p:txBody>
      </p:sp>
      <p:sp>
        <p:nvSpPr>
          <p:cNvPr id="8" name="PA-标题1"/>
          <p:cNvSpPr/>
          <p:nvPr>
            <p:custDataLst>
              <p:tags r:id="rId2"/>
            </p:custDataLst>
          </p:nvPr>
        </p:nvSpPr>
        <p:spPr>
          <a:xfrm>
            <a:off x="1818640"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9" name="PA-标题1"/>
          <p:cNvSpPr/>
          <p:nvPr>
            <p:custDataLst>
              <p:tags r:id="rId3"/>
            </p:custDataLst>
          </p:nvPr>
        </p:nvSpPr>
        <p:spPr>
          <a:xfrm>
            <a:off x="2764790" y="3519805"/>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0" name="PA-标题1"/>
          <p:cNvSpPr/>
          <p:nvPr>
            <p:custDataLst>
              <p:tags r:id="rId4"/>
            </p:custDataLst>
          </p:nvPr>
        </p:nvSpPr>
        <p:spPr>
          <a:xfrm>
            <a:off x="3728085"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1" name="剪去对角的矩形 10"/>
          <p:cNvSpPr/>
          <p:nvPr/>
        </p:nvSpPr>
        <p:spPr>
          <a:xfrm>
            <a:off x="3728085"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eventId:1</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cxzdfasdf</a:t>
            </a:r>
            <a:endParaRPr lang="en-US" altLang="zh-CN" sz="1000">
              <a:solidFill>
                <a:srgbClr val="FFFF00"/>
              </a:solidFill>
              <a:sym typeface="+mn-ea"/>
            </a:endParaRPr>
          </a:p>
        </p:txBody>
      </p:sp>
      <p:sp>
        <p:nvSpPr>
          <p:cNvPr id="18" name="剪去对角的矩形 17"/>
          <p:cNvSpPr/>
          <p:nvPr/>
        </p:nvSpPr>
        <p:spPr>
          <a:xfrm>
            <a:off x="5641340"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eventId:2</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资金</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cxzxfasdf</a:t>
            </a:r>
            <a:endParaRPr lang="en-US" altLang="zh-CN" sz="1000">
              <a:solidFill>
                <a:srgbClr val="FFFF00"/>
              </a:solidFill>
              <a:sym typeface="+mn-ea"/>
            </a:endParaRPr>
          </a:p>
        </p:txBody>
      </p:sp>
      <p:sp>
        <p:nvSpPr>
          <p:cNvPr id="19" name="PA-标题1"/>
          <p:cNvSpPr/>
          <p:nvPr>
            <p:custDataLst>
              <p:tags r:id="rId5"/>
            </p:custDataLst>
          </p:nvPr>
        </p:nvSpPr>
        <p:spPr>
          <a:xfrm>
            <a:off x="5641340"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0" name="PA-标题1"/>
          <p:cNvSpPr/>
          <p:nvPr>
            <p:custDataLst>
              <p:tags r:id="rId6"/>
            </p:custDataLst>
          </p:nvPr>
        </p:nvSpPr>
        <p:spPr>
          <a:xfrm>
            <a:off x="6587490" y="3519805"/>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1" name="PA-标题1"/>
          <p:cNvSpPr/>
          <p:nvPr>
            <p:custDataLst>
              <p:tags r:id="rId7"/>
            </p:custDataLst>
          </p:nvPr>
        </p:nvSpPr>
        <p:spPr>
          <a:xfrm>
            <a:off x="7550785" y="4179570"/>
            <a:ext cx="1501140" cy="360045"/>
          </a:xfrm>
          <a:prstGeom prst="snip2DiagRect">
            <a:avLst/>
          </a:prstGeom>
          <a:solidFill>
            <a:srgbClr val="4563E3"/>
          </a:solidFill>
          <a:ln w="8373" cap="flat">
            <a:no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22" name="剪去对角的矩形 21"/>
          <p:cNvSpPr/>
          <p:nvPr/>
        </p:nvSpPr>
        <p:spPr>
          <a:xfrm>
            <a:off x="7550785" y="4725035"/>
            <a:ext cx="1501140" cy="1536700"/>
          </a:xfrm>
          <a:prstGeom prst="snip2Diag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lnSpc>
                <a:spcPct val="150000"/>
              </a:lnSpc>
            </a:pPr>
            <a:r>
              <a:rPr lang="en-US" altLang="zh-CN" sz="1000">
                <a:solidFill>
                  <a:schemeClr val="bg1"/>
                </a:solidFill>
                <a:sym typeface="+mn-ea"/>
              </a:rPr>
              <a:t>orderId:2</a:t>
            </a:r>
            <a:endParaRPr lang="en-US" altLang="zh-CN" sz="1000">
              <a:solidFill>
                <a:schemeClr val="bg1"/>
              </a:solidFill>
            </a:endParaRPr>
          </a:p>
          <a:p>
            <a:pPr algn="l">
              <a:lnSpc>
                <a:spcPct val="150000"/>
              </a:lnSpc>
            </a:pPr>
            <a:r>
              <a:rPr lang="en-US" altLang="zh-CN" sz="1000">
                <a:solidFill>
                  <a:schemeClr val="bg1"/>
                </a:solidFill>
                <a:sym typeface="+mn-ea"/>
              </a:rPr>
              <a:t>eventId:3</a:t>
            </a:r>
            <a:endParaRPr lang="en-US" altLang="zh-CN" sz="1000">
              <a:solidFill>
                <a:schemeClr val="bg1"/>
              </a:solidFill>
            </a:endParaRPr>
          </a:p>
          <a:p>
            <a:pPr algn="l">
              <a:lnSpc>
                <a:spcPct val="150000"/>
              </a:lnSpc>
            </a:pPr>
            <a:r>
              <a:rPr lang="en-US" altLang="zh-CN" sz="1000">
                <a:solidFill>
                  <a:schemeClr val="bg1"/>
                </a:solidFill>
                <a:sym typeface="+mn-ea"/>
              </a:rPr>
              <a:t>eventType:</a:t>
            </a:r>
            <a:r>
              <a:rPr lang="zh-CN" altLang="en-US" sz="1000">
                <a:solidFill>
                  <a:schemeClr val="bg1"/>
                </a:solidFill>
                <a:sym typeface="+mn-ea"/>
              </a:rPr>
              <a:t>物流</a:t>
            </a:r>
            <a:endParaRPr lang="en-US" altLang="zh-CN" sz="1000">
              <a:solidFill>
                <a:schemeClr val="bg1"/>
              </a:solidFill>
            </a:endParaRPr>
          </a:p>
          <a:p>
            <a:pPr algn="l">
              <a:lnSpc>
                <a:spcPct val="150000"/>
              </a:lnSpc>
            </a:pPr>
            <a:r>
              <a:rPr lang="en-US" altLang="zh-CN" sz="1000">
                <a:solidFill>
                  <a:schemeClr val="bg1"/>
                </a:solidFill>
                <a:sym typeface="+mn-ea"/>
              </a:rPr>
              <a:t>data:xxxxx</a:t>
            </a:r>
            <a:endParaRPr lang="en-US" altLang="zh-CN" sz="1000">
              <a:solidFill>
                <a:schemeClr val="bg1"/>
              </a:solidFill>
            </a:endParaRPr>
          </a:p>
          <a:p>
            <a:pPr algn="l">
              <a:lnSpc>
                <a:spcPct val="150000"/>
              </a:lnSpc>
            </a:pPr>
            <a:r>
              <a:rPr lang="en-US" altLang="zh-CN" sz="1000">
                <a:solidFill>
                  <a:srgbClr val="FFFF00"/>
                </a:solidFill>
                <a:sym typeface="+mn-ea"/>
              </a:rPr>
              <a:t>preHash:</a:t>
            </a:r>
            <a:r>
              <a:rPr lang="en-US" sz="1000">
                <a:solidFill>
                  <a:srgbClr val="FFFF00"/>
                </a:solidFill>
                <a:sym typeface="+mn-ea"/>
              </a:rPr>
              <a:t>cxzcfasd</a:t>
            </a:r>
            <a:endParaRPr lang="en-US" altLang="zh-CN" sz="1000">
              <a:solidFill>
                <a:srgbClr val="FFFF00"/>
              </a:solidFill>
              <a:sym typeface="+mn-ea"/>
            </a:endParaRPr>
          </a:p>
        </p:txBody>
      </p:sp>
      <p:sp>
        <p:nvSpPr>
          <p:cNvPr id="26" name="文本框 25"/>
          <p:cNvSpPr txBox="1"/>
          <p:nvPr/>
        </p:nvSpPr>
        <p:spPr>
          <a:xfrm>
            <a:off x="269557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31" name="直接箭头连接符 30"/>
          <p:cNvCxnSpPr/>
          <p:nvPr/>
        </p:nvCxnSpPr>
        <p:spPr>
          <a:xfrm>
            <a:off x="8307070" y="4539615"/>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32" name="肘形连接符 31"/>
          <p:cNvCxnSpPr/>
          <p:nvPr/>
        </p:nvCxnSpPr>
        <p:spPr>
          <a:xfrm rot="16200000">
            <a:off x="2892425" y="3565525"/>
            <a:ext cx="299720" cy="946150"/>
          </a:xfrm>
          <a:prstGeom prst="bentConnector3">
            <a:avLst>
              <a:gd name="adj1" fmla="val 50000"/>
            </a:avLst>
          </a:prstGeom>
          <a:ln>
            <a:solidFill>
              <a:srgbClr val="31ECC3"/>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0" idx="3"/>
          </p:cNvCxnSpPr>
          <p:nvPr/>
        </p:nvCxnSpPr>
        <p:spPr>
          <a:xfrm rot="16200000" flipV="1">
            <a:off x="3925570" y="3627120"/>
            <a:ext cx="142875" cy="962025"/>
          </a:xfrm>
          <a:prstGeom prst="bentConnector2">
            <a:avLst/>
          </a:prstGeom>
          <a:ln>
            <a:solidFill>
              <a:srgbClr val="31ECC3"/>
            </a:solidFill>
            <a:headEnd type="diamond"/>
          </a:ln>
        </p:spPr>
        <p:style>
          <a:lnRef idx="1">
            <a:schemeClr val="accent1"/>
          </a:lnRef>
          <a:fillRef idx="0">
            <a:schemeClr val="accent1"/>
          </a:fillRef>
          <a:effectRef idx="0">
            <a:schemeClr val="accent1"/>
          </a:effectRef>
          <a:fontRef idx="minor">
            <a:schemeClr val="tx1"/>
          </a:fontRef>
        </p:style>
      </p:cxnSp>
      <p:sp>
        <p:nvSpPr>
          <p:cNvPr id="39" name="PA-标题1"/>
          <p:cNvSpPr/>
          <p:nvPr>
            <p:custDataLst>
              <p:tags r:id="rId8"/>
            </p:custDataLst>
          </p:nvPr>
        </p:nvSpPr>
        <p:spPr>
          <a:xfrm>
            <a:off x="2765425"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cxzdfasdfas</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0" name="PA-标题1"/>
          <p:cNvSpPr/>
          <p:nvPr>
            <p:custDataLst>
              <p:tags r:id="rId9"/>
            </p:custDataLst>
          </p:nvPr>
        </p:nvSpPr>
        <p:spPr>
          <a:xfrm>
            <a:off x="3711575" y="1957705"/>
            <a:ext cx="1501140" cy="360045"/>
          </a:xfrm>
          <a:prstGeom prst="snip2DiagRect">
            <a:avLst/>
          </a:prstGeom>
          <a:solidFill>
            <a:srgbClr val="2B46C2"/>
          </a:solidFill>
          <a:ln w="8373" cap="flat">
            <a:noFill/>
            <a:prstDash val="solid"/>
            <a:miter/>
          </a:ln>
        </p:spPr>
        <p:txBody>
          <a:bodyPr rtlCol="0" anchor="ctr"/>
          <a:p>
            <a:pPr algn="ctr"/>
            <a:r>
              <a:rPr lang="en-US" altLang="zh-CN" sz="1300">
                <a:solidFill>
                  <a:schemeClr val="bg1"/>
                </a:solidFill>
                <a:sym typeface="+mn-ea"/>
              </a:rPr>
              <a:t>sdafsdax</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1" name="PA-标题1"/>
          <p:cNvSpPr/>
          <p:nvPr>
            <p:custDataLst>
              <p:tags r:id="rId10"/>
            </p:custDataLst>
          </p:nvPr>
        </p:nvSpPr>
        <p:spPr>
          <a:xfrm>
            <a:off x="4674870"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cxzxfasdfa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44" name="肘形连接符 43"/>
          <p:cNvCxnSpPr/>
          <p:nvPr/>
        </p:nvCxnSpPr>
        <p:spPr>
          <a:xfrm rot="16200000">
            <a:off x="3835400" y="2004060"/>
            <a:ext cx="318770" cy="94615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45" name="肘形连接符 44"/>
          <p:cNvCxnSpPr/>
          <p:nvPr/>
        </p:nvCxnSpPr>
        <p:spPr>
          <a:xfrm rot="16200000" flipV="1">
            <a:off x="4867275" y="2072640"/>
            <a:ext cx="159385" cy="96774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sp>
        <p:nvSpPr>
          <p:cNvPr id="47" name="PA-标题1"/>
          <p:cNvSpPr/>
          <p:nvPr>
            <p:custDataLst>
              <p:tags r:id="rId11"/>
            </p:custDataLst>
          </p:nvPr>
        </p:nvSpPr>
        <p:spPr>
          <a:xfrm>
            <a:off x="6685280"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cxzcfasdaw</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8" name="PA-标题1"/>
          <p:cNvSpPr/>
          <p:nvPr>
            <p:custDataLst>
              <p:tags r:id="rId12"/>
            </p:custDataLst>
          </p:nvPr>
        </p:nvSpPr>
        <p:spPr>
          <a:xfrm>
            <a:off x="7631430" y="1957705"/>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gcxzfvsda</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49" name="PA-标题1"/>
          <p:cNvSpPr/>
          <p:nvPr>
            <p:custDataLst>
              <p:tags r:id="rId13"/>
            </p:custDataLst>
          </p:nvPr>
        </p:nvSpPr>
        <p:spPr>
          <a:xfrm>
            <a:off x="8594725" y="2636520"/>
            <a:ext cx="1501140" cy="360045"/>
          </a:xfrm>
          <a:prstGeom prst="snip2DiagRect">
            <a:avLst/>
          </a:prstGeom>
          <a:solidFill>
            <a:srgbClr val="2B46C2"/>
          </a:solidFill>
          <a:ln w="8373" cap="flat">
            <a:noFill/>
            <a:prstDash val="solid"/>
            <a:miter/>
          </a:ln>
        </p:spPr>
        <p:txBody>
          <a:bodyPr rtlCol="0" anchor="ctr"/>
          <a:p>
            <a:pPr algn="ctr"/>
            <a:r>
              <a:rPr lang="en-US" sz="1300">
                <a:solidFill>
                  <a:schemeClr val="bg1"/>
                </a:solidFill>
                <a:sym typeface="+mn-ea"/>
              </a:rPr>
              <a:t>xcsdfasd</a:t>
            </a:r>
            <a:endParaRPr 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cxnSp>
        <p:nvCxnSpPr>
          <p:cNvPr id="50" name="肘形连接符 49"/>
          <p:cNvCxnSpPr/>
          <p:nvPr/>
        </p:nvCxnSpPr>
        <p:spPr>
          <a:xfrm rot="16200000">
            <a:off x="7755255" y="2004060"/>
            <a:ext cx="318770" cy="94615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2" name="肘形连接符 51"/>
          <p:cNvCxnSpPr/>
          <p:nvPr/>
        </p:nvCxnSpPr>
        <p:spPr>
          <a:xfrm rot="16200000" flipV="1">
            <a:off x="8787130" y="2072640"/>
            <a:ext cx="159385" cy="96774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sp>
        <p:nvSpPr>
          <p:cNvPr id="53" name="PA-标题1"/>
          <p:cNvSpPr/>
          <p:nvPr>
            <p:custDataLst>
              <p:tags r:id="rId14"/>
            </p:custDataLst>
          </p:nvPr>
        </p:nvSpPr>
        <p:spPr>
          <a:xfrm>
            <a:off x="5563235" y="1184910"/>
            <a:ext cx="1501140" cy="360045"/>
          </a:xfrm>
          <a:prstGeom prst="snip2DiagRect">
            <a:avLst/>
          </a:prstGeom>
          <a:solidFill>
            <a:srgbClr val="122C8D"/>
          </a:solidFill>
          <a:ln w="8373" cap="flat">
            <a:noFill/>
            <a:prstDash val="solid"/>
            <a:miter/>
          </a:ln>
        </p:spPr>
        <p:txBody>
          <a:bodyPr rtlCol="0" anchor="ctr"/>
          <a:p>
            <a:pPr algn="ctr"/>
            <a:r>
              <a:rPr lang="en-US" altLang="zh-CN" sz="1300">
                <a:solidFill>
                  <a:schemeClr val="bg1"/>
                </a:solidFill>
                <a:sym typeface="+mn-ea"/>
              </a:rPr>
              <a:t>asdxzlkjsdalk</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endParaRPr>
          </a:p>
        </p:txBody>
      </p:sp>
      <p:sp>
        <p:nvSpPr>
          <p:cNvPr id="148" name="文本框 147"/>
          <p:cNvSpPr txBox="1"/>
          <p:nvPr/>
        </p:nvSpPr>
        <p:spPr>
          <a:xfrm>
            <a:off x="5765165" y="904875"/>
            <a:ext cx="1097280" cy="275590"/>
          </a:xfrm>
          <a:prstGeom prst="rect">
            <a:avLst/>
          </a:prstGeom>
          <a:noFill/>
        </p:spPr>
        <p:txBody>
          <a:bodyPr wrap="none" rtlCol="0">
            <a:spAutoFit/>
          </a:bodyPr>
          <a:p>
            <a:r>
              <a:rPr lang="zh-CN" altLang="en-US" sz="1200">
                <a:solidFill>
                  <a:schemeClr val="bg1"/>
                </a:solidFill>
              </a:rPr>
              <a:t>状态树总树根</a:t>
            </a:r>
            <a:endParaRPr lang="zh-CN" altLang="en-US" sz="1200">
              <a:solidFill>
                <a:schemeClr val="bg1"/>
              </a:solidFill>
            </a:endParaRPr>
          </a:p>
        </p:txBody>
      </p:sp>
      <p:cxnSp>
        <p:nvCxnSpPr>
          <p:cNvPr id="54" name="肘形连接符 53"/>
          <p:cNvCxnSpPr>
            <a:stCxn id="9" idx="3"/>
            <a:endCxn id="41" idx="1"/>
          </p:cNvCxnSpPr>
          <p:nvPr/>
        </p:nvCxnSpPr>
        <p:spPr>
          <a:xfrm rot="16200000">
            <a:off x="4208780" y="2303145"/>
            <a:ext cx="523240" cy="191008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55" name="肘形连接符 54"/>
          <p:cNvCxnSpPr/>
          <p:nvPr/>
        </p:nvCxnSpPr>
        <p:spPr>
          <a:xfrm rot="16200000" flipV="1">
            <a:off x="6245225" y="2426970"/>
            <a:ext cx="267335" cy="192913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58" name="肘形连接符 57"/>
          <p:cNvCxnSpPr/>
          <p:nvPr/>
        </p:nvCxnSpPr>
        <p:spPr>
          <a:xfrm rot="16200000">
            <a:off x="6721475" y="3564255"/>
            <a:ext cx="299720" cy="946150"/>
          </a:xfrm>
          <a:prstGeom prst="bentConnector3">
            <a:avLst>
              <a:gd name="adj1" fmla="val 50000"/>
            </a:avLst>
          </a:prstGeom>
          <a:ln>
            <a:solidFill>
              <a:srgbClr val="31ECC3"/>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2" name="肘形连接符 61"/>
          <p:cNvCxnSpPr/>
          <p:nvPr/>
        </p:nvCxnSpPr>
        <p:spPr>
          <a:xfrm rot="16200000" flipV="1">
            <a:off x="7754620" y="3627120"/>
            <a:ext cx="142875" cy="962025"/>
          </a:xfrm>
          <a:prstGeom prst="bentConnector2">
            <a:avLst/>
          </a:prstGeom>
          <a:ln>
            <a:solidFill>
              <a:srgbClr val="31ECC3"/>
            </a:solidFill>
            <a:headEnd type="diamond"/>
          </a:ln>
        </p:spPr>
        <p:style>
          <a:lnRef idx="1">
            <a:schemeClr val="accent1"/>
          </a:lnRef>
          <a:fillRef idx="0">
            <a:schemeClr val="accent1"/>
          </a:fillRef>
          <a:effectRef idx="0">
            <a:schemeClr val="accent1"/>
          </a:effectRef>
          <a:fontRef idx="minor">
            <a:schemeClr val="tx1"/>
          </a:fontRef>
        </p:style>
      </p:cxnSp>
      <p:cxnSp>
        <p:nvCxnSpPr>
          <p:cNvPr id="63" name="直接箭头连接符 62"/>
          <p:cNvCxnSpPr/>
          <p:nvPr/>
        </p:nvCxnSpPr>
        <p:spPr>
          <a:xfrm>
            <a:off x="6395085" y="4527550"/>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4" name="直接箭头连接符 63"/>
          <p:cNvCxnSpPr/>
          <p:nvPr/>
        </p:nvCxnSpPr>
        <p:spPr>
          <a:xfrm>
            <a:off x="4474845" y="4527550"/>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5" name="直接箭头连接符 64"/>
          <p:cNvCxnSpPr/>
          <p:nvPr/>
        </p:nvCxnSpPr>
        <p:spPr>
          <a:xfrm>
            <a:off x="2566035" y="4539615"/>
            <a:ext cx="3175" cy="197485"/>
          </a:xfrm>
          <a:prstGeom prst="straightConnector1">
            <a:avLst/>
          </a:prstGeom>
          <a:ln w="6350">
            <a:solidFill>
              <a:srgbClr val="31ECC3"/>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67" name="肘形连接符 66"/>
          <p:cNvCxnSpPr>
            <a:stCxn id="40" idx="3"/>
            <a:endCxn id="53" idx="1"/>
          </p:cNvCxnSpPr>
          <p:nvPr/>
        </p:nvCxnSpPr>
        <p:spPr>
          <a:xfrm rot="16200000">
            <a:off x="5181600" y="825500"/>
            <a:ext cx="412750" cy="1851660"/>
          </a:xfrm>
          <a:prstGeom prst="bentConnector3">
            <a:avLst>
              <a:gd name="adj1" fmla="val 50000"/>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69" name="肘形连接符 68"/>
          <p:cNvCxnSpPr>
            <a:endCxn id="48" idx="3"/>
          </p:cNvCxnSpPr>
          <p:nvPr/>
        </p:nvCxnSpPr>
        <p:spPr>
          <a:xfrm>
            <a:off x="6310630" y="1751330"/>
            <a:ext cx="2071370" cy="206375"/>
          </a:xfrm>
          <a:prstGeom prst="bentConnector2">
            <a:avLst/>
          </a:prstGeom>
          <a:ln>
            <a:solidFill>
              <a:schemeClr val="bg1"/>
            </a:solidFill>
            <a:tailEnd type="diamond"/>
          </a:ln>
        </p:spPr>
        <p:style>
          <a:lnRef idx="1">
            <a:schemeClr val="accent1"/>
          </a:lnRef>
          <a:fillRef idx="0">
            <a:schemeClr val="accent1"/>
          </a:fillRef>
          <a:effectRef idx="0">
            <a:schemeClr val="accent1"/>
          </a:effectRef>
          <a:fontRef idx="minor">
            <a:schemeClr val="tx1"/>
          </a:fontRef>
        </p:style>
      </p:cxnSp>
      <p:cxnSp>
        <p:nvCxnSpPr>
          <p:cNvPr id="5" name="肘形连接符 4"/>
          <p:cNvCxnSpPr/>
          <p:nvPr/>
        </p:nvCxnSpPr>
        <p:spPr>
          <a:xfrm flipV="1">
            <a:off x="2569210" y="5996940"/>
            <a:ext cx="1318260" cy="264795"/>
          </a:xfrm>
          <a:prstGeom prst="bentConnector3">
            <a:avLst>
              <a:gd name="adj1" fmla="val 50048"/>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460438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17" name="肘形连接符 16"/>
          <p:cNvCxnSpPr/>
          <p:nvPr/>
        </p:nvCxnSpPr>
        <p:spPr>
          <a:xfrm flipV="1">
            <a:off x="4485640" y="6014085"/>
            <a:ext cx="1320800" cy="247650"/>
          </a:xfrm>
          <a:prstGeom prst="bentConnector3">
            <a:avLst>
              <a:gd name="adj1" fmla="val 50048"/>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6528435" y="6360795"/>
            <a:ext cx="685800" cy="229870"/>
          </a:xfrm>
          <a:prstGeom prst="rect">
            <a:avLst/>
          </a:prstGeom>
          <a:noFill/>
        </p:spPr>
        <p:txBody>
          <a:bodyPr wrap="none" rtlCol="0">
            <a:spAutoFit/>
          </a:bodyPr>
          <a:p>
            <a:r>
              <a:rPr lang="zh-CN" altLang="en-US" sz="900">
                <a:solidFill>
                  <a:srgbClr val="31ECC3"/>
                </a:solidFill>
                <a:latin typeface="微软雅黑" panose="020B0503020204020204" charset="-122"/>
                <a:ea typeface="微软雅黑" panose="020B0503020204020204" charset="-122"/>
              </a:rPr>
              <a:t>计算</a:t>
            </a:r>
            <a:r>
              <a:rPr lang="en-US" altLang="zh-CN" sz="900">
                <a:solidFill>
                  <a:srgbClr val="31ECC3"/>
                </a:solidFill>
                <a:latin typeface="微软雅黑" panose="020B0503020204020204" charset="-122"/>
                <a:ea typeface="微软雅黑" panose="020B0503020204020204" charset="-122"/>
              </a:rPr>
              <a:t>Hash</a:t>
            </a:r>
            <a:endParaRPr lang="en-US" altLang="zh-CN" sz="900">
              <a:solidFill>
                <a:srgbClr val="31ECC3"/>
              </a:solidFill>
              <a:latin typeface="微软雅黑" panose="020B0503020204020204" charset="-122"/>
              <a:ea typeface="微软雅黑" panose="020B0503020204020204" charset="-122"/>
            </a:endParaRPr>
          </a:p>
        </p:txBody>
      </p:sp>
      <p:cxnSp>
        <p:nvCxnSpPr>
          <p:cNvPr id="29" name="肘形连接符 28"/>
          <p:cNvCxnSpPr/>
          <p:nvPr/>
        </p:nvCxnSpPr>
        <p:spPr>
          <a:xfrm flipV="1">
            <a:off x="6409690" y="6005195"/>
            <a:ext cx="1298575" cy="256540"/>
          </a:xfrm>
          <a:prstGeom prst="bentConnector3">
            <a:avLst>
              <a:gd name="adj1" fmla="val 50024"/>
            </a:avLst>
          </a:prstGeom>
          <a:ln>
            <a:solidFill>
              <a:srgbClr val="31ECC3"/>
            </a:solidFill>
            <a:headEnd type="diamond"/>
            <a:tailEnd type="triangle"/>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274129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1</a:t>
            </a:r>
            <a:endParaRPr lang="en-US" altLang="zh-CN" sz="1000">
              <a:solidFill>
                <a:schemeClr val="bg1"/>
              </a:solidFill>
            </a:endParaRPr>
          </a:p>
        </p:txBody>
      </p:sp>
      <p:sp>
        <p:nvSpPr>
          <p:cNvPr id="7" name="文本框 6"/>
          <p:cNvSpPr txBox="1"/>
          <p:nvPr/>
        </p:nvSpPr>
        <p:spPr>
          <a:xfrm>
            <a:off x="556323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2</a:t>
            </a:r>
            <a:endParaRPr lang="en-US" altLang="zh-CN" sz="1000">
              <a:solidFill>
                <a:schemeClr val="bg1"/>
              </a:solidFill>
            </a:endParaRPr>
          </a:p>
        </p:txBody>
      </p:sp>
      <p:sp>
        <p:nvSpPr>
          <p:cNvPr id="13" name="文本框 12"/>
          <p:cNvSpPr txBox="1"/>
          <p:nvPr/>
        </p:nvSpPr>
        <p:spPr>
          <a:xfrm>
            <a:off x="686244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3</a:t>
            </a:r>
            <a:endParaRPr lang="en-US" altLang="zh-CN" sz="1000">
              <a:solidFill>
                <a:schemeClr val="bg1"/>
              </a:solidFill>
            </a:endParaRPr>
          </a:p>
        </p:txBody>
      </p:sp>
      <p:sp>
        <p:nvSpPr>
          <p:cNvPr id="14" name="文本框 13"/>
          <p:cNvSpPr txBox="1"/>
          <p:nvPr/>
        </p:nvSpPr>
        <p:spPr>
          <a:xfrm>
            <a:off x="9502775" y="2391410"/>
            <a:ext cx="507365" cy="245110"/>
          </a:xfrm>
          <a:prstGeom prst="rect">
            <a:avLst/>
          </a:prstGeom>
          <a:noFill/>
        </p:spPr>
        <p:txBody>
          <a:bodyPr wrap="none" rtlCol="0">
            <a:spAutoFit/>
          </a:bodyPr>
          <a:p>
            <a:r>
              <a:rPr lang="zh-CN" altLang="en-US" sz="1000">
                <a:solidFill>
                  <a:schemeClr val="bg1"/>
                </a:solidFill>
              </a:rPr>
              <a:t>订单</a:t>
            </a:r>
            <a:r>
              <a:rPr lang="en-US" altLang="zh-CN" sz="1000">
                <a:solidFill>
                  <a:schemeClr val="bg1"/>
                </a:solidFill>
              </a:rPr>
              <a:t>4</a:t>
            </a:r>
            <a:endParaRPr lang="en-US" altLang="zh-CN" sz="1000">
              <a:solidFill>
                <a:schemeClr val="bg1"/>
              </a:solidFill>
            </a:endParaRPr>
          </a:p>
        </p:txBody>
      </p:sp>
    </p:spTree>
    <p:custDataLst>
      <p:tags r:id="rId15"/>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8255" y="6858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87731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区块链：架构</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4" name="圆角矩形 73"/>
          <p:cNvSpPr/>
          <p:nvPr/>
        </p:nvSpPr>
        <p:spPr>
          <a:xfrm>
            <a:off x="2921635" y="1277620"/>
            <a:ext cx="3057525" cy="1018540"/>
          </a:xfrm>
          <a:prstGeom prst="roundRect">
            <a:avLst>
              <a:gd name="adj" fmla="val 0"/>
            </a:avLst>
          </a:prstGeom>
          <a:solidFill>
            <a:schemeClr val="accent1">
              <a:lumMod val="75000"/>
            </a:scheme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93" name="组合 92"/>
          <p:cNvGrpSpPr/>
          <p:nvPr/>
        </p:nvGrpSpPr>
        <p:grpSpPr>
          <a:xfrm>
            <a:off x="3492500" y="1298575"/>
            <a:ext cx="2011045" cy="916940"/>
            <a:chOff x="2473" y="2165"/>
            <a:chExt cx="3167" cy="1444"/>
          </a:xfrm>
        </p:grpSpPr>
        <p:sp>
          <p:nvSpPr>
            <p:cNvPr id="75" name="圆角矩形 74"/>
            <p:cNvSpPr/>
            <p:nvPr/>
          </p:nvSpPr>
          <p:spPr>
            <a:xfrm>
              <a:off x="2473"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AEO</a:t>
              </a:r>
              <a:r>
                <a:rPr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rPr>
                <a:t>管理</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356" name="文本框 355"/>
            <p:cNvSpPr txBox="1"/>
            <p:nvPr/>
          </p:nvSpPr>
          <p:spPr>
            <a:xfrm>
              <a:off x="3058" y="2165"/>
              <a:ext cx="1995" cy="386"/>
            </a:xfrm>
            <a:prstGeom prst="rect">
              <a:avLst/>
            </a:prstGeom>
            <a:noFill/>
          </p:spPr>
          <p:txBody>
            <a:bodyPr wrap="square" rtlCol="0">
              <a:spAutoFit/>
            </a:bodyPr>
            <a:p>
              <a:pPr algn="ctr"/>
              <a:r>
                <a:rPr lang="zh-CN" altLang="en-US" sz="1000" b="1">
                  <a:solidFill>
                    <a:schemeClr val="bg1"/>
                  </a:solidFill>
                  <a:sym typeface="+mn-ea"/>
                </a:rPr>
                <a:t>海关内部系统</a:t>
              </a:r>
              <a:endParaRPr lang="zh-CN" altLang="en-US" sz="1000" b="1">
                <a:solidFill>
                  <a:schemeClr val="bg1"/>
                </a:solidFill>
                <a:sym typeface="+mn-ea"/>
              </a:endParaRPr>
            </a:p>
          </p:txBody>
        </p:sp>
        <p:sp>
          <p:nvSpPr>
            <p:cNvPr id="89" name="圆角矩形 88"/>
            <p:cNvSpPr/>
            <p:nvPr/>
          </p:nvSpPr>
          <p:spPr>
            <a:xfrm>
              <a:off x="4144"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rPr>
                <a:t>查缉管理</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90" name="圆角矩形 89"/>
            <p:cNvSpPr/>
            <p:nvPr/>
          </p:nvSpPr>
          <p:spPr>
            <a:xfrm>
              <a:off x="2473"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sz="1000" b="1">
                  <a:solidFill>
                    <a:schemeClr val="tx1"/>
                  </a:solidFill>
                  <a:latin typeface="微软雅黑" panose="020B0503020204020204" charset="-122"/>
                  <a:ea typeface="微软雅黑" panose="020B0503020204020204" charset="-122"/>
                  <a:cs typeface="微软雅黑" panose="020B0503020204020204" charset="-122"/>
                  <a:sym typeface="+mn-ea"/>
                </a:rPr>
                <a:t>数据验真</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91" name="圆角矩形 90"/>
            <p:cNvSpPr/>
            <p:nvPr/>
          </p:nvSpPr>
          <p:spPr>
            <a:xfrm>
              <a:off x="4144"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t>
              </a:r>
              <a:endParaRPr kumimoji="1"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grpSp>
      <p:sp>
        <p:nvSpPr>
          <p:cNvPr id="94" name="圆角矩形 93"/>
          <p:cNvSpPr/>
          <p:nvPr/>
        </p:nvSpPr>
        <p:spPr>
          <a:xfrm>
            <a:off x="6134735" y="1277620"/>
            <a:ext cx="3057525" cy="1018540"/>
          </a:xfrm>
          <a:prstGeom prst="roundRect">
            <a:avLst>
              <a:gd name="adj" fmla="val 0"/>
            </a:avLst>
          </a:prstGeom>
          <a:solidFill>
            <a:schemeClr val="accent1">
              <a:lumMod val="75000"/>
            </a:schemeClr>
          </a:solidFill>
          <a:ln w="3175">
            <a:solidFill>
              <a:srgbClr val="3151E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grpSp>
        <p:nvGrpSpPr>
          <p:cNvPr id="95" name="组合 94"/>
          <p:cNvGrpSpPr/>
          <p:nvPr/>
        </p:nvGrpSpPr>
        <p:grpSpPr>
          <a:xfrm>
            <a:off x="6705600" y="1294765"/>
            <a:ext cx="2011045" cy="920750"/>
            <a:chOff x="2473" y="2159"/>
            <a:chExt cx="3167" cy="1450"/>
          </a:xfrm>
        </p:grpSpPr>
        <p:sp>
          <p:nvSpPr>
            <p:cNvPr id="97" name="圆角矩形 96"/>
            <p:cNvSpPr/>
            <p:nvPr/>
          </p:nvSpPr>
          <p:spPr>
            <a:xfrm>
              <a:off x="2473"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风控模型</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98" name="文本框 97"/>
            <p:cNvSpPr txBox="1"/>
            <p:nvPr/>
          </p:nvSpPr>
          <p:spPr>
            <a:xfrm>
              <a:off x="3073" y="2159"/>
              <a:ext cx="1995" cy="386"/>
            </a:xfrm>
            <a:prstGeom prst="rect">
              <a:avLst/>
            </a:prstGeom>
            <a:noFill/>
          </p:spPr>
          <p:txBody>
            <a:bodyPr wrap="square" rtlCol="0">
              <a:spAutoFit/>
            </a:bodyPr>
            <a:p>
              <a:pPr algn="l"/>
              <a:r>
                <a:rPr lang="zh-CN" altLang="en-US" sz="1000" b="1">
                  <a:solidFill>
                    <a:schemeClr val="bg1"/>
                  </a:solidFill>
                  <a:sym typeface="+mn-ea"/>
                </a:rPr>
                <a:t>金融机构内部系统</a:t>
              </a:r>
              <a:endParaRPr lang="zh-CN" altLang="en-US" sz="1000" b="1">
                <a:solidFill>
                  <a:schemeClr val="bg1"/>
                </a:solidFill>
                <a:sym typeface="+mn-ea"/>
              </a:endParaRPr>
            </a:p>
          </p:txBody>
        </p:sp>
        <p:sp>
          <p:nvSpPr>
            <p:cNvPr id="99" name="圆角矩形 98"/>
            <p:cNvSpPr/>
            <p:nvPr/>
          </p:nvSpPr>
          <p:spPr>
            <a:xfrm>
              <a:off x="4144" y="2608"/>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数据抽取</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00" name="圆角矩形 99"/>
            <p:cNvSpPr/>
            <p:nvPr/>
          </p:nvSpPr>
          <p:spPr>
            <a:xfrm>
              <a:off x="2473"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数据验真</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01" name="圆角矩形 100"/>
            <p:cNvSpPr/>
            <p:nvPr/>
          </p:nvSpPr>
          <p:spPr>
            <a:xfrm>
              <a:off x="4144" y="3161"/>
              <a:ext cx="1496" cy="448"/>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rPr>
                <a:t>......</a:t>
              </a:r>
              <a:endParaRPr kumimoji="1" lang="en-US" altLang="zh-CN"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grpSp>
      <p:sp>
        <p:nvSpPr>
          <p:cNvPr id="102" name="圆角矩形 101"/>
          <p:cNvSpPr/>
          <p:nvPr/>
        </p:nvSpPr>
        <p:spPr>
          <a:xfrm>
            <a:off x="2910840" y="2522220"/>
            <a:ext cx="6280785" cy="1010285"/>
          </a:xfrm>
          <a:prstGeom prst="roundRect">
            <a:avLst>
              <a:gd name="adj" fmla="val 0"/>
            </a:avLst>
          </a:prstGeom>
          <a:solidFill>
            <a:srgbClr val="2B46C2"/>
          </a:solidFill>
          <a:ln w="3175">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en-US" altLang="zh-CN" sz="700"/>
          </a:p>
        </p:txBody>
      </p:sp>
      <p:sp>
        <p:nvSpPr>
          <p:cNvPr id="113" name="文本框 112"/>
          <p:cNvSpPr txBox="1"/>
          <p:nvPr/>
        </p:nvSpPr>
        <p:spPr>
          <a:xfrm>
            <a:off x="5327650" y="2522220"/>
            <a:ext cx="1548765" cy="245110"/>
          </a:xfrm>
          <a:prstGeom prst="rect">
            <a:avLst/>
          </a:prstGeom>
          <a:noFill/>
        </p:spPr>
        <p:txBody>
          <a:bodyPr wrap="square" rtlCol="0">
            <a:spAutoFit/>
          </a:bodyPr>
          <a:p>
            <a:pPr algn="ctr"/>
            <a:r>
              <a:rPr lang="zh-CN" altLang="en-US" sz="1000" b="1">
                <a:solidFill>
                  <a:schemeClr val="bg1"/>
                </a:solidFill>
                <a:sym typeface="+mn-ea"/>
              </a:rPr>
              <a:t>海关</a:t>
            </a:r>
            <a:r>
              <a:rPr lang="en-US" altLang="zh-CN" sz="1000" b="1">
                <a:solidFill>
                  <a:schemeClr val="bg1"/>
                </a:solidFill>
                <a:sym typeface="+mn-ea"/>
              </a:rPr>
              <a:t>AEO</a:t>
            </a:r>
            <a:r>
              <a:rPr lang="zh-CN" altLang="en-US" sz="1000" b="1">
                <a:solidFill>
                  <a:schemeClr val="bg1"/>
                </a:solidFill>
                <a:sym typeface="+mn-ea"/>
              </a:rPr>
              <a:t>区块链</a:t>
            </a:r>
            <a:endParaRPr lang="zh-CN" altLang="en-US" sz="1000" b="1">
              <a:solidFill>
                <a:schemeClr val="bg1"/>
              </a:solidFill>
              <a:sym typeface="+mn-ea"/>
            </a:endParaRPr>
          </a:p>
        </p:txBody>
      </p:sp>
      <p:sp>
        <p:nvSpPr>
          <p:cNvPr id="114" name="圆角矩形 113"/>
          <p:cNvSpPr/>
          <p:nvPr/>
        </p:nvSpPr>
        <p:spPr>
          <a:xfrm>
            <a:off x="3492500" y="278257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数据发布</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2" name="圆角矩形 121"/>
          <p:cNvSpPr/>
          <p:nvPr/>
        </p:nvSpPr>
        <p:spPr>
          <a:xfrm>
            <a:off x="4823460" y="278257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订单审查监管</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3" name="圆角矩形 122"/>
          <p:cNvSpPr/>
          <p:nvPr/>
        </p:nvSpPr>
        <p:spPr>
          <a:xfrm>
            <a:off x="6154420" y="277622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数据验真</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4" name="圆角矩形 123"/>
          <p:cNvSpPr/>
          <p:nvPr/>
        </p:nvSpPr>
        <p:spPr>
          <a:xfrm>
            <a:off x="7485380" y="2776220"/>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rPr>
              <a:t>......</a:t>
            </a:r>
            <a:endPar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25" name="圆角矩形 124"/>
          <p:cNvSpPr/>
          <p:nvPr/>
        </p:nvSpPr>
        <p:spPr>
          <a:xfrm>
            <a:off x="3492500" y="316801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海关节点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6" name="圆角矩形 125"/>
          <p:cNvSpPr/>
          <p:nvPr/>
        </p:nvSpPr>
        <p:spPr>
          <a:xfrm>
            <a:off x="4823460" y="316801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金融机构节点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7" name="圆角矩形 126"/>
          <p:cNvSpPr/>
          <p:nvPr/>
        </p:nvSpPr>
        <p:spPr>
          <a:xfrm>
            <a:off x="6154420" y="316166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latin typeface="微软雅黑" panose="020B0503020204020204" charset="-122"/>
                <a:ea typeface="微软雅黑" panose="020B0503020204020204" charset="-122"/>
                <a:sym typeface="+mn-ea"/>
              </a:rPr>
              <a:t>核心企业节点</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28" name="圆角矩形 127"/>
          <p:cNvSpPr/>
          <p:nvPr/>
        </p:nvSpPr>
        <p:spPr>
          <a:xfrm>
            <a:off x="7485380" y="3161665"/>
            <a:ext cx="122301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rPr>
              <a:t>......</a:t>
            </a:r>
            <a:endParaRPr kumimoji="1" lang="en-US" alt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cxnSp>
        <p:nvCxnSpPr>
          <p:cNvPr id="129" name="直接连接符 128"/>
          <p:cNvCxnSpPr/>
          <p:nvPr/>
        </p:nvCxnSpPr>
        <p:spPr>
          <a:xfrm>
            <a:off x="3208020" y="3111500"/>
            <a:ext cx="5686425" cy="0"/>
          </a:xfrm>
          <a:prstGeom prst="line">
            <a:avLst/>
          </a:prstGeom>
          <a:ln>
            <a:headEnd type="diamond" w="med" len="med"/>
            <a:tailEnd type="diamond" w="med" len="med"/>
          </a:ln>
        </p:spPr>
        <p:style>
          <a:lnRef idx="1">
            <a:schemeClr val="accent3"/>
          </a:lnRef>
          <a:fillRef idx="0">
            <a:schemeClr val="accent3"/>
          </a:fillRef>
          <a:effectRef idx="0">
            <a:schemeClr val="accent3"/>
          </a:effectRef>
          <a:fontRef idx="minor">
            <a:schemeClr val="tx1"/>
          </a:fontRef>
        </p:style>
      </p:cxnSp>
      <p:sp>
        <p:nvSpPr>
          <p:cNvPr id="131" name="圆角矩形 130"/>
          <p:cNvSpPr/>
          <p:nvPr/>
        </p:nvSpPr>
        <p:spPr>
          <a:xfrm>
            <a:off x="2910840" y="3773805"/>
            <a:ext cx="6282055" cy="320040"/>
          </a:xfrm>
          <a:prstGeom prst="roundRect">
            <a:avLst>
              <a:gd name="adj" fmla="val 0"/>
            </a:avLst>
          </a:prstGeom>
          <a:solidFill>
            <a:srgbClr val="2B46C2"/>
          </a:solidFill>
          <a:ln w="3175" cmpd="sng">
            <a:solidFill>
              <a:srgbClr val="263FAC"/>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32" name="文本框 131"/>
          <p:cNvSpPr txBox="1"/>
          <p:nvPr/>
        </p:nvSpPr>
        <p:spPr>
          <a:xfrm>
            <a:off x="4086225" y="3796030"/>
            <a:ext cx="3930015" cy="275590"/>
          </a:xfrm>
          <a:prstGeom prst="rect">
            <a:avLst/>
          </a:prstGeom>
          <a:noFill/>
        </p:spPr>
        <p:txBody>
          <a:bodyPr wrap="square" rtlCol="0">
            <a:spAutoFit/>
          </a:bodyPr>
          <a:p>
            <a:pPr algn="ctr"/>
            <a:r>
              <a:rPr lang="zh-CN" altLang="en-US" sz="1200" b="1">
                <a:solidFill>
                  <a:schemeClr val="bg1"/>
                </a:solidFill>
                <a:sym typeface="+mn-ea"/>
              </a:rPr>
              <a:t>海关统一接口、服务平台、分布式文件系统</a:t>
            </a:r>
            <a:endParaRPr lang="zh-CN" altLang="en-US" sz="1200" b="1">
              <a:solidFill>
                <a:schemeClr val="bg1"/>
              </a:solidFill>
              <a:sym typeface="+mn-ea"/>
            </a:endParaRPr>
          </a:p>
        </p:txBody>
      </p:sp>
      <p:sp>
        <p:nvSpPr>
          <p:cNvPr id="134" name="圆角矩形 133"/>
          <p:cNvSpPr/>
          <p:nvPr/>
        </p:nvSpPr>
        <p:spPr>
          <a:xfrm>
            <a:off x="2910840" y="4316730"/>
            <a:ext cx="3057525" cy="1946275"/>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37" name="文本框 136"/>
          <p:cNvSpPr txBox="1"/>
          <p:nvPr/>
        </p:nvSpPr>
        <p:spPr>
          <a:xfrm>
            <a:off x="3853180" y="4340860"/>
            <a:ext cx="1266825" cy="245110"/>
          </a:xfrm>
          <a:prstGeom prst="rect">
            <a:avLst/>
          </a:prstGeom>
          <a:noFill/>
        </p:spPr>
        <p:txBody>
          <a:bodyPr wrap="square" rtlCol="0">
            <a:spAutoFit/>
          </a:bodyPr>
          <a:p>
            <a:pPr algn="ctr"/>
            <a:r>
              <a:rPr lang="zh-CN" altLang="en-US" sz="1000" b="1">
                <a:solidFill>
                  <a:schemeClr val="bg1"/>
                </a:solidFill>
                <a:sym typeface="+mn-ea"/>
              </a:rPr>
              <a:t>企业</a:t>
            </a:r>
            <a:r>
              <a:rPr lang="en-US" altLang="zh-CN" sz="1000" b="1">
                <a:solidFill>
                  <a:schemeClr val="bg1"/>
                </a:solidFill>
                <a:sym typeface="+mn-ea"/>
              </a:rPr>
              <a:t>A</a:t>
            </a:r>
            <a:r>
              <a:rPr lang="zh-CN" altLang="en-US" sz="1000" b="1">
                <a:solidFill>
                  <a:schemeClr val="bg1"/>
                </a:solidFill>
                <a:sym typeface="+mn-ea"/>
              </a:rPr>
              <a:t>系统</a:t>
            </a:r>
            <a:endParaRPr lang="zh-CN" altLang="en-US" sz="1000" b="1">
              <a:solidFill>
                <a:schemeClr val="bg1"/>
              </a:solidFill>
              <a:sym typeface="+mn-ea"/>
            </a:endParaRPr>
          </a:p>
        </p:txBody>
      </p:sp>
      <p:sp>
        <p:nvSpPr>
          <p:cNvPr id="150" name="圆角矩形 149"/>
          <p:cNvSpPr/>
          <p:nvPr/>
        </p:nvSpPr>
        <p:spPr>
          <a:xfrm>
            <a:off x="3244850" y="4616450"/>
            <a:ext cx="2411730" cy="998855"/>
          </a:xfrm>
          <a:prstGeom prst="roundRect">
            <a:avLst>
              <a:gd name="adj" fmla="val 0"/>
            </a:avLst>
          </a:prstGeom>
          <a:noFill/>
          <a:ln w="6350" cmpd="sng">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54" name="圆角矩形 153"/>
          <p:cNvSpPr/>
          <p:nvPr/>
        </p:nvSpPr>
        <p:spPr>
          <a:xfrm>
            <a:off x="3435985" y="4876165"/>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数据抽取</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55" name="圆角矩形 154"/>
          <p:cNvSpPr/>
          <p:nvPr/>
        </p:nvSpPr>
        <p:spPr>
          <a:xfrm>
            <a:off x="4497070" y="4876165"/>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800" b="1">
                <a:solidFill>
                  <a:schemeClr val="tx1"/>
                </a:solidFill>
                <a:sym typeface="+mn-ea"/>
              </a:rPr>
              <a:t>merkle</a:t>
            </a:r>
            <a:r>
              <a:rPr lang="zh-CN" altLang="en-US" sz="1000" b="1">
                <a:solidFill>
                  <a:schemeClr val="tx1"/>
                </a:solidFill>
                <a:sym typeface="+mn-ea"/>
              </a:rPr>
              <a:t>树生成</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56" name="圆角矩形 155"/>
          <p:cNvSpPr/>
          <p:nvPr/>
        </p:nvSpPr>
        <p:spPr>
          <a:xfrm>
            <a:off x="3435985" y="5227320"/>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承诺</a:t>
            </a:r>
            <a:r>
              <a:rPr lang="zh-CN" altLang="en-US" sz="1000" b="1">
                <a:solidFill>
                  <a:schemeClr val="tx1"/>
                </a:solidFill>
                <a:sym typeface="+mn-ea"/>
              </a:rPr>
              <a:t>上链</a:t>
            </a:r>
            <a:endParaRPr kumimoji="1" lang="zh-CN" sz="1000" b="1">
              <a:solidFill>
                <a:srgbClr val="3F4046"/>
              </a:solidFill>
              <a:latin typeface="微软雅黑" panose="020B0503020204020204" charset="-122"/>
              <a:ea typeface="微软雅黑" panose="020B0503020204020204" charset="-122"/>
              <a:cs typeface="微软雅黑" panose="020B0503020204020204" charset="-122"/>
            </a:endParaRPr>
          </a:p>
        </p:txBody>
      </p:sp>
      <p:sp>
        <p:nvSpPr>
          <p:cNvPr id="157" name="圆角矩形 156"/>
          <p:cNvSpPr/>
          <p:nvPr/>
        </p:nvSpPr>
        <p:spPr>
          <a:xfrm>
            <a:off x="4497070" y="5227320"/>
            <a:ext cx="949960" cy="284480"/>
          </a:xfrm>
          <a:prstGeom prst="roundRect">
            <a:avLst>
              <a:gd name="adj" fmla="val 0"/>
            </a:avLst>
          </a:prstGeom>
          <a:solidFill>
            <a:srgbClr val="F6F8FC"/>
          </a:solidFill>
          <a:ln w="3175">
            <a:solidFill>
              <a:srgbClr val="C4C9DE"/>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1000" b="1">
                <a:solidFill>
                  <a:schemeClr val="tx1"/>
                </a:solidFill>
                <a:sym typeface="+mn-ea"/>
              </a:rPr>
              <a:t>证据上链</a:t>
            </a:r>
            <a:endParaRPr kumimoji="1" lang="zh-CN" altLang="en-US" sz="1000" b="1">
              <a:solidFill>
                <a:schemeClr val="tx1"/>
              </a:solidFill>
              <a:latin typeface="微软雅黑" panose="020B0503020204020204" charset="-122"/>
              <a:ea typeface="微软雅黑" panose="020B0503020204020204" charset="-122"/>
              <a:cs typeface="微软雅黑" panose="020B0503020204020204" charset="-122"/>
              <a:sym typeface="+mn-ea"/>
            </a:endParaRPr>
          </a:p>
        </p:txBody>
      </p:sp>
      <p:sp>
        <p:nvSpPr>
          <p:cNvPr id="163" name="文本框 162"/>
          <p:cNvSpPr txBox="1"/>
          <p:nvPr/>
        </p:nvSpPr>
        <p:spPr>
          <a:xfrm>
            <a:off x="3825875" y="4616450"/>
            <a:ext cx="1266825" cy="245110"/>
          </a:xfrm>
          <a:prstGeom prst="rect">
            <a:avLst/>
          </a:prstGeom>
          <a:noFill/>
        </p:spPr>
        <p:txBody>
          <a:bodyPr wrap="square" rtlCol="0">
            <a:spAutoFit/>
          </a:bodyPr>
          <a:p>
            <a:pPr algn="ctr"/>
            <a:r>
              <a:rPr lang="zh-CN" altLang="en-US" sz="1000">
                <a:solidFill>
                  <a:schemeClr val="bg1"/>
                </a:solidFill>
                <a:sym typeface="+mn-ea"/>
              </a:rPr>
              <a:t>企业端对接工具</a:t>
            </a:r>
            <a:endParaRPr lang="zh-CN" altLang="en-US" sz="1000" b="1">
              <a:solidFill>
                <a:schemeClr val="bg1"/>
              </a:solidFill>
              <a:sym typeface="+mn-ea"/>
            </a:endParaRPr>
          </a:p>
        </p:txBody>
      </p:sp>
      <p:sp>
        <p:nvSpPr>
          <p:cNvPr id="164" name="圆角矩形 163"/>
          <p:cNvSpPr/>
          <p:nvPr/>
        </p:nvSpPr>
        <p:spPr>
          <a:xfrm>
            <a:off x="3244850" y="5838825"/>
            <a:ext cx="2411730" cy="351790"/>
          </a:xfrm>
          <a:prstGeom prst="roundRect">
            <a:avLst>
              <a:gd name="adj" fmla="val 0"/>
            </a:avLst>
          </a:prstGeom>
          <a:solidFill>
            <a:schemeClr val="accent3">
              <a:lumMod val="75000"/>
            </a:schemeClr>
          </a:solidFill>
          <a:ln w="6350" cmpd="sng">
            <a:no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solidFill>
                <a:schemeClr val="tx1">
                  <a:lumMod val="85000"/>
                  <a:lumOff val="15000"/>
                </a:schemeClr>
              </a:solidFill>
            </a:endParaRPr>
          </a:p>
        </p:txBody>
      </p:sp>
      <p:sp>
        <p:nvSpPr>
          <p:cNvPr id="165" name="文本框 164"/>
          <p:cNvSpPr txBox="1"/>
          <p:nvPr/>
        </p:nvSpPr>
        <p:spPr>
          <a:xfrm>
            <a:off x="3863975" y="5895340"/>
            <a:ext cx="1266825" cy="245110"/>
          </a:xfrm>
          <a:prstGeom prst="rect">
            <a:avLst/>
          </a:prstGeom>
          <a:noFill/>
        </p:spPr>
        <p:txBody>
          <a:bodyPr wrap="square" rtlCol="0">
            <a:spAutoFit/>
          </a:bodyPr>
          <a:p>
            <a:pPr algn="ctr"/>
            <a:r>
              <a:rPr lang="zh-CN" altLang="en-US" sz="1000">
                <a:solidFill>
                  <a:schemeClr val="bg1"/>
                </a:solidFill>
                <a:sym typeface="+mn-ea"/>
              </a:rPr>
              <a:t>企业内部</a:t>
            </a:r>
            <a:r>
              <a:rPr lang="en-US" altLang="zh-CN" sz="1000">
                <a:solidFill>
                  <a:schemeClr val="bg1"/>
                </a:solidFill>
                <a:sym typeface="+mn-ea"/>
              </a:rPr>
              <a:t>ERP</a:t>
            </a:r>
            <a:r>
              <a:rPr lang="zh-CN" altLang="en-US" sz="1000">
                <a:solidFill>
                  <a:schemeClr val="bg1"/>
                </a:solidFill>
                <a:sym typeface="+mn-ea"/>
              </a:rPr>
              <a:t>系统</a:t>
            </a:r>
            <a:endParaRPr lang="zh-CN" altLang="en-US" sz="1000" b="1">
              <a:solidFill>
                <a:schemeClr val="bg1"/>
              </a:solidFill>
              <a:sym typeface="+mn-ea"/>
            </a:endParaRPr>
          </a:p>
        </p:txBody>
      </p:sp>
      <p:sp>
        <p:nvSpPr>
          <p:cNvPr id="172" name="圆角矩形 171"/>
          <p:cNvSpPr/>
          <p:nvPr/>
        </p:nvSpPr>
        <p:spPr>
          <a:xfrm>
            <a:off x="6133465" y="4316730"/>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3" name="文本框 172"/>
          <p:cNvSpPr txBox="1"/>
          <p:nvPr/>
        </p:nvSpPr>
        <p:spPr>
          <a:xfrm>
            <a:off x="7028815" y="4418965"/>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B</a:t>
            </a:r>
            <a:r>
              <a:rPr lang="zh-CN" altLang="en-US" sz="1000">
                <a:solidFill>
                  <a:schemeClr val="bg1"/>
                </a:solidFill>
                <a:sym typeface="+mn-ea"/>
              </a:rPr>
              <a:t>系统</a:t>
            </a:r>
            <a:endParaRPr lang="zh-CN" altLang="en-US" sz="1000" b="1">
              <a:solidFill>
                <a:schemeClr val="bg1"/>
              </a:solidFill>
              <a:sym typeface="+mn-ea"/>
            </a:endParaRPr>
          </a:p>
        </p:txBody>
      </p:sp>
      <p:sp>
        <p:nvSpPr>
          <p:cNvPr id="174" name="圆角矩形 173"/>
          <p:cNvSpPr/>
          <p:nvPr/>
        </p:nvSpPr>
        <p:spPr>
          <a:xfrm>
            <a:off x="6133465" y="4861560"/>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5" name="文本框 174"/>
          <p:cNvSpPr txBox="1"/>
          <p:nvPr/>
        </p:nvSpPr>
        <p:spPr>
          <a:xfrm>
            <a:off x="7028815" y="4963795"/>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C</a:t>
            </a:r>
            <a:r>
              <a:rPr lang="zh-CN" altLang="en-US" sz="1000">
                <a:solidFill>
                  <a:schemeClr val="bg1"/>
                </a:solidFill>
                <a:sym typeface="+mn-ea"/>
              </a:rPr>
              <a:t>系统</a:t>
            </a:r>
            <a:endParaRPr lang="zh-CN" altLang="en-US" sz="1000" b="1">
              <a:solidFill>
                <a:schemeClr val="bg1"/>
              </a:solidFill>
              <a:sym typeface="+mn-ea"/>
            </a:endParaRPr>
          </a:p>
        </p:txBody>
      </p:sp>
      <p:sp>
        <p:nvSpPr>
          <p:cNvPr id="176" name="圆角矩形 175"/>
          <p:cNvSpPr/>
          <p:nvPr/>
        </p:nvSpPr>
        <p:spPr>
          <a:xfrm>
            <a:off x="6133465" y="5805805"/>
            <a:ext cx="3057525" cy="449580"/>
          </a:xfrm>
          <a:prstGeom prst="roundRect">
            <a:avLst>
              <a:gd name="adj" fmla="val 0"/>
            </a:avLst>
          </a:prstGeom>
          <a:solidFill>
            <a:schemeClr val="accent3">
              <a:lumMod val="50000"/>
            </a:schemeClr>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sz="700"/>
          </a:p>
        </p:txBody>
      </p:sp>
      <p:sp>
        <p:nvSpPr>
          <p:cNvPr id="177" name="文本框 176"/>
          <p:cNvSpPr txBox="1"/>
          <p:nvPr/>
        </p:nvSpPr>
        <p:spPr>
          <a:xfrm>
            <a:off x="7028815" y="5908040"/>
            <a:ext cx="1266825" cy="245110"/>
          </a:xfrm>
          <a:prstGeom prst="rect">
            <a:avLst/>
          </a:prstGeom>
          <a:noFill/>
        </p:spPr>
        <p:txBody>
          <a:bodyPr wrap="square" rtlCol="0">
            <a:spAutoFit/>
          </a:bodyPr>
          <a:p>
            <a:pPr algn="ctr"/>
            <a:r>
              <a:rPr lang="zh-CN" altLang="en-US" sz="1000">
                <a:solidFill>
                  <a:schemeClr val="bg1"/>
                </a:solidFill>
                <a:sym typeface="+mn-ea"/>
              </a:rPr>
              <a:t>企业</a:t>
            </a:r>
            <a:r>
              <a:rPr lang="en-US" altLang="zh-CN" sz="1000">
                <a:solidFill>
                  <a:schemeClr val="bg1"/>
                </a:solidFill>
                <a:sym typeface="+mn-ea"/>
              </a:rPr>
              <a:t>N</a:t>
            </a:r>
            <a:r>
              <a:rPr lang="zh-CN" altLang="en-US" sz="1000">
                <a:solidFill>
                  <a:schemeClr val="bg1"/>
                </a:solidFill>
                <a:sym typeface="+mn-ea"/>
              </a:rPr>
              <a:t>系统</a:t>
            </a:r>
            <a:endParaRPr lang="zh-CN" altLang="en-US" sz="1000" b="1">
              <a:solidFill>
                <a:schemeClr val="bg1"/>
              </a:solidFill>
              <a:sym typeface="+mn-ea"/>
            </a:endParaRPr>
          </a:p>
        </p:txBody>
      </p:sp>
      <p:sp>
        <p:nvSpPr>
          <p:cNvPr id="178" name="文本框 177"/>
          <p:cNvSpPr txBox="1"/>
          <p:nvPr/>
        </p:nvSpPr>
        <p:spPr>
          <a:xfrm>
            <a:off x="7028815" y="5404485"/>
            <a:ext cx="1266825" cy="245110"/>
          </a:xfrm>
          <a:prstGeom prst="rect">
            <a:avLst/>
          </a:prstGeom>
          <a:noFill/>
        </p:spPr>
        <p:txBody>
          <a:bodyPr wrap="square" rtlCol="0">
            <a:spAutoFit/>
          </a:bodyPr>
          <a:p>
            <a:pPr algn="ctr"/>
            <a:r>
              <a:rPr lang="en-US" altLang="zh-CN" sz="1000">
                <a:solidFill>
                  <a:schemeClr val="bg1"/>
                </a:solidFill>
                <a:sym typeface="+mn-ea"/>
              </a:rPr>
              <a:t>... ...</a:t>
            </a:r>
            <a:endParaRPr lang="zh-CN" altLang="en-US" sz="1000" b="1">
              <a:solidFill>
                <a:schemeClr val="bg1"/>
              </a:solidFill>
              <a:sym typeface="+mn-ea"/>
            </a:endParaRPr>
          </a:p>
        </p:txBody>
      </p:sp>
      <p:cxnSp>
        <p:nvCxnSpPr>
          <p:cNvPr id="181" name="直接箭头连接符 180"/>
          <p:cNvCxnSpPr/>
          <p:nvPr/>
        </p:nvCxnSpPr>
        <p:spPr>
          <a:xfrm flipV="1">
            <a:off x="4495165" y="2292350"/>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cxnSp>
        <p:nvCxnSpPr>
          <p:cNvPr id="182" name="直接箭头连接符 181"/>
          <p:cNvCxnSpPr/>
          <p:nvPr/>
        </p:nvCxnSpPr>
        <p:spPr>
          <a:xfrm flipV="1">
            <a:off x="7719060" y="2302510"/>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3" name="文本框 182"/>
          <p:cNvSpPr txBox="1"/>
          <p:nvPr/>
        </p:nvSpPr>
        <p:spPr>
          <a:xfrm>
            <a:off x="3802380" y="229235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读取数据</a:t>
            </a:r>
            <a:endParaRPr lang="zh-CN" altLang="en-US" sz="900">
              <a:solidFill>
                <a:schemeClr val="bg1">
                  <a:lumMod val="65000"/>
                </a:schemeClr>
              </a:solidFill>
              <a:latin typeface="微软雅黑" panose="020B0503020204020204" charset="-122"/>
              <a:ea typeface="微软雅黑" panose="020B0503020204020204" charset="-122"/>
            </a:endParaRPr>
          </a:p>
        </p:txBody>
      </p:sp>
      <p:sp>
        <p:nvSpPr>
          <p:cNvPr id="184" name="文本框 183"/>
          <p:cNvSpPr txBox="1"/>
          <p:nvPr/>
        </p:nvSpPr>
        <p:spPr>
          <a:xfrm>
            <a:off x="7020560" y="230251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读取数据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5" name="直接箭头连接符 184"/>
          <p:cNvCxnSpPr/>
          <p:nvPr/>
        </p:nvCxnSpPr>
        <p:spPr>
          <a:xfrm>
            <a:off x="6102350" y="3532505"/>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6" name="文本框 185"/>
          <p:cNvSpPr txBox="1"/>
          <p:nvPr/>
        </p:nvSpPr>
        <p:spPr>
          <a:xfrm>
            <a:off x="5426710" y="3537585"/>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7" name="直接箭头连接符 186"/>
          <p:cNvCxnSpPr/>
          <p:nvPr/>
        </p:nvCxnSpPr>
        <p:spPr>
          <a:xfrm flipV="1">
            <a:off x="4443730" y="5619115"/>
            <a:ext cx="1905" cy="21971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88" name="文本框 187"/>
          <p:cNvSpPr txBox="1"/>
          <p:nvPr/>
        </p:nvSpPr>
        <p:spPr>
          <a:xfrm>
            <a:off x="3750945" y="5619115"/>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获取数据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89" name="直接箭头连接符 188"/>
          <p:cNvCxnSpPr/>
          <p:nvPr/>
        </p:nvCxnSpPr>
        <p:spPr>
          <a:xfrm>
            <a:off x="7645400" y="4081780"/>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90" name="文本框 189"/>
          <p:cNvSpPr txBox="1"/>
          <p:nvPr/>
        </p:nvSpPr>
        <p:spPr>
          <a:xfrm>
            <a:off x="6969760" y="408686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cxnSp>
        <p:nvCxnSpPr>
          <p:cNvPr id="191" name="直接箭头连接符 190"/>
          <p:cNvCxnSpPr/>
          <p:nvPr/>
        </p:nvCxnSpPr>
        <p:spPr>
          <a:xfrm>
            <a:off x="4459605" y="4079240"/>
            <a:ext cx="0" cy="234950"/>
          </a:xfrm>
          <a:prstGeom prst="straightConnector1">
            <a:avLst/>
          </a:prstGeom>
          <a:ln w="6350">
            <a:solidFill>
              <a:schemeClr val="bg1"/>
            </a:solidFill>
            <a:headEnd type="triangle" w="lg" len="med"/>
            <a:tailEnd type="diamond" w="med" len="med"/>
          </a:ln>
        </p:spPr>
        <p:style>
          <a:lnRef idx="1">
            <a:schemeClr val="accent1"/>
          </a:lnRef>
          <a:fillRef idx="0">
            <a:schemeClr val="accent1"/>
          </a:fillRef>
          <a:effectRef idx="0">
            <a:schemeClr val="accent1"/>
          </a:effectRef>
          <a:fontRef idx="minor">
            <a:schemeClr val="tx1"/>
          </a:fontRef>
        </p:style>
      </p:cxnSp>
      <p:sp>
        <p:nvSpPr>
          <p:cNvPr id="192" name="文本框 191"/>
          <p:cNvSpPr txBox="1"/>
          <p:nvPr/>
        </p:nvSpPr>
        <p:spPr>
          <a:xfrm>
            <a:off x="3783965" y="4084320"/>
            <a:ext cx="640080" cy="229870"/>
          </a:xfrm>
          <a:prstGeom prst="rect">
            <a:avLst/>
          </a:prstGeom>
          <a:noFill/>
        </p:spPr>
        <p:txBody>
          <a:bodyPr wrap="none" rtlCol="0">
            <a:spAutoFit/>
          </a:bodyPr>
          <a:p>
            <a:r>
              <a:rPr lang="zh-CN" altLang="en-US" sz="900">
                <a:solidFill>
                  <a:schemeClr val="bg1">
                    <a:lumMod val="65000"/>
                  </a:schemeClr>
                </a:solidFill>
                <a:latin typeface="微软雅黑" panose="020B0503020204020204" charset="-122"/>
                <a:ea typeface="微软雅黑" panose="020B0503020204020204" charset="-122"/>
              </a:rPr>
              <a:t>提交数据</a:t>
            </a:r>
            <a:endParaRPr lang="zh-CN" altLang="en-US" sz="900">
              <a:solidFill>
                <a:schemeClr val="bg1">
                  <a:lumMod val="65000"/>
                </a:schemeClr>
              </a:solidFill>
              <a:latin typeface="微软雅黑" panose="020B0503020204020204" charset="-122"/>
              <a:ea typeface="微软雅黑" panose="020B0503020204020204" charset="-122"/>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07875" cy="6858000"/>
          </a:xfrm>
          <a:prstGeom prst="rect">
            <a:avLst/>
          </a:prstGeom>
        </p:spPr>
      </p:pic>
      <p:sp>
        <p:nvSpPr>
          <p:cNvPr id="59" name="矩形 58"/>
          <p:cNvSpPr/>
          <p:nvPr/>
        </p:nvSpPr>
        <p:spPr>
          <a:xfrm>
            <a:off x="10160"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3877310" cy="491490"/>
          </a:xfrm>
          <a:prstGeom prst="rect">
            <a:avLst/>
          </a:prstGeom>
          <a:noFill/>
        </p:spPr>
        <p:txBody>
          <a:bodyPr wrap="square" rtlCol="0">
            <a:spAutoFit/>
          </a:bodyPr>
          <a:p>
            <a:pPr algn="dist"/>
            <a:r>
              <a:rPr lang="zh-CN" sz="2600" i="1" dirty="0">
                <a:solidFill>
                  <a:schemeClr val="bg1"/>
                </a:solidFill>
                <a:latin typeface="汉仪雅酷黑简" panose="00020600040101010101" charset="-122"/>
                <a:ea typeface="汉仪雅酷黑简" panose="00020600040101010101" charset="-122"/>
                <a:sym typeface="+mn-ea"/>
              </a:rPr>
              <a:t>案例</a:t>
            </a:r>
            <a:r>
              <a:rPr lang="en-US" altLang="zh-CN" sz="2600" i="1" dirty="0">
                <a:solidFill>
                  <a:schemeClr val="bg1"/>
                </a:solidFill>
                <a:latin typeface="汉仪雅酷黑简" panose="00020600040101010101" charset="-122"/>
                <a:ea typeface="汉仪雅酷黑简" panose="00020600040101010101" charset="-122"/>
                <a:sym typeface="+mn-ea"/>
              </a:rPr>
              <a:t>-</a:t>
            </a:r>
            <a:r>
              <a:rPr lang="zh-CN" sz="2600" i="1" dirty="0">
                <a:solidFill>
                  <a:schemeClr val="bg1"/>
                </a:solidFill>
                <a:latin typeface="汉仪雅酷黑简" panose="00020600040101010101" charset="-122"/>
                <a:ea typeface="汉仪雅酷黑简" panose="00020600040101010101" charset="-122"/>
                <a:sym typeface="+mn-ea"/>
              </a:rPr>
              <a:t>海关</a:t>
            </a:r>
            <a:r>
              <a:rPr lang="zh-CN" altLang="en-US" sz="2600" i="1" dirty="0">
                <a:solidFill>
                  <a:schemeClr val="bg1"/>
                </a:solidFill>
                <a:latin typeface="汉仪雅酷黑简" panose="00020600040101010101" charset="-122"/>
                <a:ea typeface="汉仪雅酷黑简" panose="00020600040101010101" charset="-122"/>
                <a:sym typeface="+mn-ea"/>
              </a:rPr>
              <a:t>区块链：</a:t>
            </a:r>
            <a:r>
              <a:rPr lang="zh-CN" altLang="en-US" sz="2600" i="1" dirty="0">
                <a:solidFill>
                  <a:schemeClr val="bg1"/>
                </a:solidFill>
                <a:latin typeface="汉仪雅酷黑简" panose="00020600040101010101" charset="-122"/>
                <a:ea typeface="汉仪雅酷黑简" panose="00020600040101010101" charset="-122"/>
                <a:sym typeface="+mn-ea"/>
              </a:rPr>
              <a:t>扩展</a:t>
            </a:r>
            <a:endParaRPr lang="zh-CN" altLang="en-US" sz="2600" i="1" dirty="0">
              <a:solidFill>
                <a:schemeClr val="bg1"/>
              </a:solidFill>
              <a:latin typeface="汉仪雅酷黑简" panose="00020600040101010101" charset="-122"/>
              <a:ea typeface="汉仪雅酷黑简" panose="00020600040101010101" charset="-122"/>
              <a:sym typeface="+mn-ea"/>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8" name="文本框 27"/>
          <p:cNvSpPr txBox="1"/>
          <p:nvPr/>
        </p:nvSpPr>
        <p:spPr>
          <a:xfrm>
            <a:off x="2506345" y="3822700"/>
            <a:ext cx="690880" cy="245110"/>
          </a:xfrm>
          <a:prstGeom prst="rect">
            <a:avLst/>
          </a:prstGeom>
          <a:noFill/>
        </p:spPr>
        <p:txBody>
          <a:bodyPr wrap="none" rtlCol="0">
            <a:spAutoFit/>
          </a:bodyPr>
          <a:p>
            <a:r>
              <a:rPr lang="zh-CN" altLang="en-US" sz="1000">
                <a:solidFill>
                  <a:schemeClr val="bg1">
                    <a:lumMod val="65000"/>
                  </a:schemeClr>
                </a:solidFill>
                <a:latin typeface="微软雅黑" panose="020B0503020204020204" charset="-122"/>
                <a:ea typeface="微软雅黑" panose="020B0503020204020204" charset="-122"/>
              </a:rPr>
              <a:t>数据锚定</a:t>
            </a:r>
            <a:endParaRPr lang="zh-CN" altLang="en-US" sz="1000">
              <a:solidFill>
                <a:schemeClr val="bg1">
                  <a:lumMod val="65000"/>
                </a:schemeClr>
              </a:solidFill>
              <a:latin typeface="微软雅黑" panose="020B0503020204020204" charset="-122"/>
              <a:ea typeface="微软雅黑" panose="020B0503020204020204" charset="-122"/>
            </a:endParaRPr>
          </a:p>
        </p:txBody>
      </p:sp>
      <p:sp>
        <p:nvSpPr>
          <p:cNvPr id="29" name="文本框 28"/>
          <p:cNvSpPr txBox="1"/>
          <p:nvPr/>
        </p:nvSpPr>
        <p:spPr>
          <a:xfrm>
            <a:off x="5471160" y="2564765"/>
            <a:ext cx="690880" cy="245110"/>
          </a:xfrm>
          <a:prstGeom prst="rect">
            <a:avLst/>
          </a:prstGeom>
          <a:noFill/>
        </p:spPr>
        <p:txBody>
          <a:bodyPr wrap="none" rtlCol="0">
            <a:spAutoFit/>
          </a:bodyPr>
          <a:p>
            <a:r>
              <a:rPr lang="zh-CN" altLang="en-US" sz="1000">
                <a:solidFill>
                  <a:schemeClr val="bg1">
                    <a:lumMod val="65000"/>
                  </a:schemeClr>
                </a:solidFill>
                <a:latin typeface="微软雅黑" panose="020B0503020204020204" charset="-122"/>
                <a:ea typeface="微软雅黑" panose="020B0503020204020204" charset="-122"/>
              </a:rPr>
              <a:t>数据锚定</a:t>
            </a:r>
            <a:endParaRPr lang="zh-CN" altLang="en-US" sz="1000">
              <a:solidFill>
                <a:schemeClr val="bg1">
                  <a:lumMod val="65000"/>
                </a:schemeClr>
              </a:solidFill>
              <a:latin typeface="微软雅黑" panose="020B0503020204020204" charset="-122"/>
              <a:ea typeface="微软雅黑" panose="020B0503020204020204" charset="-122"/>
            </a:endParaRPr>
          </a:p>
        </p:txBody>
      </p:sp>
      <p:sp>
        <p:nvSpPr>
          <p:cNvPr id="4" name="PA-标题1"/>
          <p:cNvSpPr/>
          <p:nvPr>
            <p:custDataLst>
              <p:tags r:id="rId2"/>
            </p:custDataLst>
          </p:nvPr>
        </p:nvSpPr>
        <p:spPr>
          <a:xfrm>
            <a:off x="6570345" y="2023110"/>
            <a:ext cx="1501140" cy="360045"/>
          </a:xfrm>
          <a:prstGeom prst="snip2DiagRect">
            <a:avLst/>
          </a:prstGeom>
          <a:solidFill>
            <a:srgbClr val="122C8D"/>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国家级海关系统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5" name="PA-标题1"/>
          <p:cNvSpPr/>
          <p:nvPr>
            <p:custDataLst>
              <p:tags r:id="rId3"/>
            </p:custDataLst>
          </p:nvPr>
        </p:nvSpPr>
        <p:spPr>
          <a:xfrm>
            <a:off x="3629660" y="3307080"/>
            <a:ext cx="1501140"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省级海关系统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7" name="PA-标题1"/>
          <p:cNvSpPr/>
          <p:nvPr>
            <p:custDataLst>
              <p:tags r:id="rId4"/>
            </p:custDataLst>
          </p:nvPr>
        </p:nvSpPr>
        <p:spPr>
          <a:xfrm>
            <a:off x="6570345" y="3307080"/>
            <a:ext cx="1501140" cy="360045"/>
          </a:xfrm>
          <a:prstGeom prst="snip2DiagRect">
            <a:avLst/>
          </a:prstGeom>
          <a:solidFill>
            <a:srgbClr val="2B46C2"/>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省级海关系统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8" name="PA-标题1"/>
          <p:cNvSpPr/>
          <p:nvPr>
            <p:custDataLst>
              <p:tags r:id="rId5"/>
            </p:custDataLst>
          </p:nvPr>
        </p:nvSpPr>
        <p:spPr>
          <a:xfrm>
            <a:off x="9511030" y="3308985"/>
            <a:ext cx="1501140" cy="360045"/>
          </a:xfrm>
          <a:prstGeom prst="snip2DiagRect">
            <a:avLst/>
          </a:prstGeom>
          <a:solidFill>
            <a:srgbClr val="2B46C2"/>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 ...</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9" name="PA-标题1"/>
          <p:cNvSpPr/>
          <p:nvPr>
            <p:custDataLst>
              <p:tags r:id="rId6"/>
            </p:custDataLst>
          </p:nvPr>
        </p:nvSpPr>
        <p:spPr>
          <a:xfrm>
            <a:off x="699770" y="4591685"/>
            <a:ext cx="1501140" cy="360045"/>
          </a:xfrm>
          <a:prstGeom prst="snip2DiagRect">
            <a:avLst/>
          </a:prstGeom>
          <a:solidFill>
            <a:srgbClr val="4563E3"/>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市级海关系统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10" name="PA-标题1"/>
          <p:cNvSpPr/>
          <p:nvPr>
            <p:custDataLst>
              <p:tags r:id="rId7"/>
            </p:custDataLst>
          </p:nvPr>
        </p:nvSpPr>
        <p:spPr>
          <a:xfrm>
            <a:off x="3629660" y="4591685"/>
            <a:ext cx="1501140" cy="360045"/>
          </a:xfrm>
          <a:prstGeom prst="snip2DiagRect">
            <a:avLst/>
          </a:prstGeom>
          <a:solidFill>
            <a:srgbClr val="4563E3"/>
          </a:solidFill>
          <a:ln w="8373" cap="flat">
            <a:noFill/>
            <a:prstDash val="solid"/>
            <a:miter/>
          </a:ln>
        </p:spPr>
        <p:txBody>
          <a:bodyPr rtlCol="0" anchor="ctr"/>
          <a:p>
            <a:pPr algn="ct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sym typeface="+mn-ea"/>
              </a:rPr>
              <a:t>市</a:t>
            </a:r>
            <a:r>
              <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级海关系统</a:t>
            </a:r>
            <a:endParaRPr 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11" name="PA-标题1"/>
          <p:cNvSpPr/>
          <p:nvPr>
            <p:custDataLst>
              <p:tags r:id="rId8"/>
            </p:custDataLst>
          </p:nvPr>
        </p:nvSpPr>
        <p:spPr>
          <a:xfrm>
            <a:off x="6562090" y="4591685"/>
            <a:ext cx="1501140" cy="360045"/>
          </a:xfrm>
          <a:prstGeom prst="snip2DiagRect">
            <a:avLst/>
          </a:prstGeom>
          <a:solidFill>
            <a:srgbClr val="4563E3"/>
          </a:solidFill>
          <a:ln w="8373" cap="flat">
            <a:noFill/>
            <a:prstDash val="solid"/>
            <a:miter/>
          </a:ln>
        </p:spPr>
        <p:txBody>
          <a:bodyPr rtlCol="0" anchor="ctr"/>
          <a:p>
            <a:pPr algn="ctr"/>
            <a:r>
              <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 ...</a:t>
            </a:r>
            <a:endParaRPr lang="en-US" altLang="zh-CN"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cxnSp>
        <p:nvCxnSpPr>
          <p:cNvPr id="13" name="直接连接符 12"/>
          <p:cNvCxnSpPr>
            <a:stCxn id="7" idx="3"/>
          </p:cNvCxnSpPr>
          <p:nvPr/>
        </p:nvCxnSpPr>
        <p:spPr>
          <a:xfrm flipV="1">
            <a:off x="7320915" y="2838450"/>
            <a:ext cx="0" cy="468630"/>
          </a:xfrm>
          <a:prstGeom prst="line">
            <a:avLst/>
          </a:prstGeom>
          <a:ln w="6350">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1" name="肘形连接符 30"/>
          <p:cNvCxnSpPr>
            <a:stCxn id="8" idx="3"/>
          </p:cNvCxnSpPr>
          <p:nvPr/>
        </p:nvCxnSpPr>
        <p:spPr>
          <a:xfrm rot="16200000" flipV="1">
            <a:off x="8561070" y="1608455"/>
            <a:ext cx="466090" cy="293497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25" name="肘形连接符 24"/>
          <p:cNvCxnSpPr>
            <a:stCxn id="5" idx="3"/>
            <a:endCxn id="4" idx="1"/>
          </p:cNvCxnSpPr>
          <p:nvPr/>
        </p:nvCxnSpPr>
        <p:spPr>
          <a:xfrm rot="16200000">
            <a:off x="5387975" y="1374775"/>
            <a:ext cx="923925" cy="2940685"/>
          </a:xfrm>
          <a:prstGeom prst="bentConnector3">
            <a:avLst>
              <a:gd name="adj1" fmla="val 49966"/>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cxnSp>
        <p:nvCxnSpPr>
          <p:cNvPr id="36" name="直接连接符 35"/>
          <p:cNvCxnSpPr/>
          <p:nvPr/>
        </p:nvCxnSpPr>
        <p:spPr>
          <a:xfrm flipV="1">
            <a:off x="4373880" y="4117975"/>
            <a:ext cx="0" cy="468630"/>
          </a:xfrm>
          <a:prstGeom prst="line">
            <a:avLst/>
          </a:prstGeom>
          <a:ln w="6350">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7" name="肘形连接符 36"/>
          <p:cNvCxnSpPr/>
          <p:nvPr/>
        </p:nvCxnSpPr>
        <p:spPr>
          <a:xfrm rot="16200000" flipV="1">
            <a:off x="5614035" y="2887980"/>
            <a:ext cx="466090" cy="2934970"/>
          </a:xfrm>
          <a:prstGeom prst="bentConnector2">
            <a:avLst/>
          </a:prstGeom>
          <a:ln>
            <a:solidFill>
              <a:schemeClr val="bg1"/>
            </a:solidFill>
            <a:headEnd type="diamond"/>
          </a:ln>
        </p:spPr>
        <p:style>
          <a:lnRef idx="1">
            <a:schemeClr val="accent1"/>
          </a:lnRef>
          <a:fillRef idx="0">
            <a:schemeClr val="accent1"/>
          </a:fillRef>
          <a:effectRef idx="0">
            <a:schemeClr val="accent1"/>
          </a:effectRef>
          <a:fontRef idx="minor">
            <a:schemeClr val="tx1"/>
          </a:fontRef>
        </p:style>
      </p:cxnSp>
      <p:cxnSp>
        <p:nvCxnSpPr>
          <p:cNvPr id="38" name="肘形连接符 37"/>
          <p:cNvCxnSpPr/>
          <p:nvPr/>
        </p:nvCxnSpPr>
        <p:spPr>
          <a:xfrm rot="16200000">
            <a:off x="2440940" y="2654300"/>
            <a:ext cx="923925" cy="2940685"/>
          </a:xfrm>
          <a:prstGeom prst="bentConnector3">
            <a:avLst>
              <a:gd name="adj1" fmla="val 49966"/>
            </a:avLst>
          </a:prstGeom>
          <a:ln>
            <a:solidFill>
              <a:schemeClr val="bg1"/>
            </a:solidFill>
            <a:headEnd type="diamond"/>
            <a:tailEnd type="triangle" w="lg" len="med"/>
          </a:ln>
        </p:spPr>
        <p:style>
          <a:lnRef idx="1">
            <a:schemeClr val="accent1"/>
          </a:lnRef>
          <a:fillRef idx="0">
            <a:schemeClr val="accent1"/>
          </a:fillRef>
          <a:effectRef idx="0">
            <a:schemeClr val="accent1"/>
          </a:effectRef>
          <a:fontRef idx="minor">
            <a:schemeClr val="tx1"/>
          </a:fontRef>
        </p:style>
      </p:cxnSp>
    </p:spTree>
    <p:custDataLst>
      <p:tags r:id="rId9"/>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a:blip r:embed="rId1"/>
          <a:stretch>
            <a:fillRect/>
          </a:stretch>
        </p:blipFill>
        <p:spPr>
          <a:xfrm>
            <a:off x="-635" y="2540"/>
            <a:ext cx="12193270" cy="6858000"/>
          </a:xfrm>
          <a:prstGeom prst="rect">
            <a:avLst/>
          </a:prstGeom>
        </p:spPr>
      </p:pic>
      <p:sp>
        <p:nvSpPr>
          <p:cNvPr id="21" name="平行四边形 20"/>
          <p:cNvSpPr/>
          <p:nvPr/>
        </p:nvSpPr>
        <p:spPr>
          <a:xfrm>
            <a:off x="1273175" y="1270"/>
            <a:ext cx="9279255" cy="6856730"/>
          </a:xfrm>
          <a:prstGeom prst="parallelogram">
            <a:avLst>
              <a:gd name="adj" fmla="val 62648"/>
            </a:avLst>
          </a:prstGeom>
          <a:gradFill rotWithShape="1">
            <a:gsLst>
              <a:gs pos="100000">
                <a:srgbClr val="FFFFFF">
                  <a:alpha val="0"/>
                </a:srgbClr>
              </a:gs>
              <a:gs pos="39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9" name="组合 18"/>
          <p:cNvGrpSpPr/>
          <p:nvPr/>
        </p:nvGrpSpPr>
        <p:grpSpPr>
          <a:xfrm>
            <a:off x="-2105025" y="3175"/>
            <a:ext cx="16916400" cy="6858000"/>
            <a:chOff x="-3291" y="2"/>
            <a:chExt cx="26640" cy="10800"/>
          </a:xfrm>
        </p:grpSpPr>
        <p:sp>
          <p:nvSpPr>
            <p:cNvPr id="4" name="矩形 3"/>
            <p:cNvSpPr/>
            <p:nvPr/>
          </p:nvSpPr>
          <p:spPr>
            <a:xfrm>
              <a:off x="23" y="2"/>
              <a:ext cx="19201" cy="10799"/>
            </a:xfrm>
            <a:prstGeom prst="rect">
              <a:avLst/>
            </a:prstGeom>
            <a:solidFill>
              <a:srgbClr val="2B46C2">
                <a:alpha val="80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3291" y="2"/>
              <a:ext cx="26640" cy="10800"/>
              <a:chOff x="-3291" y="2"/>
              <a:chExt cx="26640" cy="10800"/>
            </a:xfrm>
          </p:grpSpPr>
          <p:sp>
            <p:nvSpPr>
              <p:cNvPr id="22" name="平行四边形 21"/>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3" name="平行四边形 22"/>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2" name="PA-文本框 18"/>
          <p:cNvSpPr txBox="1"/>
          <p:nvPr>
            <p:custDataLst>
              <p:tags r:id="rId2"/>
            </p:custDataLst>
          </p:nvPr>
        </p:nvSpPr>
        <p:spPr>
          <a:xfrm>
            <a:off x="752647" y="1127061"/>
            <a:ext cx="10686706" cy="4804730"/>
          </a:xfrm>
          <a:custGeom>
            <a:avLst/>
            <a:gdLst/>
            <a:ahLst/>
            <a:cxnLst/>
            <a:rect l="l" t="t" r="r" b="b"/>
            <a:pathLst>
              <a:path w="2954446" h="1496672">
                <a:moveTo>
                  <a:pt x="1179843" y="467315"/>
                </a:moveTo>
                <a:lnTo>
                  <a:pt x="1135637" y="972521"/>
                </a:lnTo>
                <a:lnTo>
                  <a:pt x="1230363" y="972521"/>
                </a:lnTo>
                <a:lnTo>
                  <a:pt x="1186158" y="467315"/>
                </a:lnTo>
                <a:close/>
                <a:moveTo>
                  <a:pt x="2027615" y="12630"/>
                </a:moveTo>
                <a:lnTo>
                  <a:pt x="2191807" y="12630"/>
                </a:lnTo>
                <a:lnTo>
                  <a:pt x="2191807" y="568356"/>
                </a:lnTo>
                <a:lnTo>
                  <a:pt x="2196017" y="568356"/>
                </a:lnTo>
                <a:lnTo>
                  <a:pt x="2334949" y="12630"/>
                </a:lnTo>
                <a:lnTo>
                  <a:pt x="2486511" y="12630"/>
                </a:lnTo>
                <a:lnTo>
                  <a:pt x="2309688" y="722023"/>
                </a:lnTo>
                <a:lnTo>
                  <a:pt x="2482301" y="1484042"/>
                </a:lnTo>
                <a:lnTo>
                  <a:pt x="2330739" y="1484042"/>
                </a:lnTo>
                <a:lnTo>
                  <a:pt x="2196017" y="943051"/>
                </a:lnTo>
                <a:lnTo>
                  <a:pt x="2191807" y="943051"/>
                </a:lnTo>
                <a:lnTo>
                  <a:pt x="2191807" y="1484042"/>
                </a:lnTo>
                <a:lnTo>
                  <a:pt x="2027615" y="1484042"/>
                </a:lnTo>
                <a:close/>
                <a:moveTo>
                  <a:pt x="1463535" y="12630"/>
                </a:moveTo>
                <a:lnTo>
                  <a:pt x="1648778" y="12630"/>
                </a:lnTo>
                <a:lnTo>
                  <a:pt x="1812969" y="955681"/>
                </a:lnTo>
                <a:lnTo>
                  <a:pt x="1812969" y="12630"/>
                </a:lnTo>
                <a:lnTo>
                  <a:pt x="1962426" y="12630"/>
                </a:lnTo>
                <a:lnTo>
                  <a:pt x="1962426" y="1484042"/>
                </a:lnTo>
                <a:lnTo>
                  <a:pt x="1779289" y="1484042"/>
                </a:lnTo>
                <a:lnTo>
                  <a:pt x="1604572" y="522046"/>
                </a:lnTo>
                <a:lnTo>
                  <a:pt x="1600362" y="522046"/>
                </a:lnTo>
                <a:lnTo>
                  <a:pt x="1600362" y="1484042"/>
                </a:lnTo>
                <a:lnTo>
                  <a:pt x="1463535" y="1484042"/>
                </a:lnTo>
                <a:close/>
                <a:moveTo>
                  <a:pt x="1083012" y="12630"/>
                </a:moveTo>
                <a:lnTo>
                  <a:pt x="1293514" y="12630"/>
                </a:lnTo>
                <a:lnTo>
                  <a:pt x="1432445" y="1484042"/>
                </a:lnTo>
                <a:lnTo>
                  <a:pt x="1274568" y="1484042"/>
                </a:lnTo>
                <a:lnTo>
                  <a:pt x="1240889" y="1094612"/>
                </a:lnTo>
                <a:lnTo>
                  <a:pt x="1125112" y="1094612"/>
                </a:lnTo>
                <a:lnTo>
                  <a:pt x="1093536" y="1484042"/>
                </a:lnTo>
                <a:lnTo>
                  <a:pt x="952500" y="1484042"/>
                </a:lnTo>
                <a:close/>
                <a:moveTo>
                  <a:pt x="484565" y="12630"/>
                </a:moveTo>
                <a:lnTo>
                  <a:pt x="648757" y="12630"/>
                </a:lnTo>
                <a:lnTo>
                  <a:pt x="648757" y="688343"/>
                </a:lnTo>
                <a:lnTo>
                  <a:pt x="749798" y="688343"/>
                </a:lnTo>
                <a:lnTo>
                  <a:pt x="749798" y="12630"/>
                </a:lnTo>
                <a:lnTo>
                  <a:pt x="913990" y="12630"/>
                </a:lnTo>
                <a:lnTo>
                  <a:pt x="913990" y="1484042"/>
                </a:lnTo>
                <a:lnTo>
                  <a:pt x="749798" y="1484042"/>
                </a:lnTo>
                <a:lnTo>
                  <a:pt x="749798" y="810434"/>
                </a:lnTo>
                <a:lnTo>
                  <a:pt x="648757" y="810434"/>
                </a:lnTo>
                <a:lnTo>
                  <a:pt x="648757" y="1484042"/>
                </a:lnTo>
                <a:lnTo>
                  <a:pt x="484565" y="1484042"/>
                </a:lnTo>
                <a:close/>
                <a:moveTo>
                  <a:pt x="0" y="12630"/>
                </a:moveTo>
                <a:lnTo>
                  <a:pt x="448370" y="12630"/>
                </a:lnTo>
                <a:lnTo>
                  <a:pt x="448370" y="151561"/>
                </a:lnTo>
                <a:lnTo>
                  <a:pt x="307333" y="151561"/>
                </a:lnTo>
                <a:lnTo>
                  <a:pt x="307333" y="1484042"/>
                </a:lnTo>
                <a:lnTo>
                  <a:pt x="143141" y="1484042"/>
                </a:lnTo>
                <a:lnTo>
                  <a:pt x="143141" y="151561"/>
                </a:lnTo>
                <a:lnTo>
                  <a:pt x="0" y="151561"/>
                </a:lnTo>
                <a:close/>
                <a:moveTo>
                  <a:pt x="2720788" y="0"/>
                </a:moveTo>
                <a:lnTo>
                  <a:pt x="2741838" y="0"/>
                </a:lnTo>
                <a:cubicBezTo>
                  <a:pt x="2767098" y="0"/>
                  <a:pt x="2791306" y="4209"/>
                  <a:pt x="2814461" y="12630"/>
                </a:cubicBezTo>
                <a:cubicBezTo>
                  <a:pt x="2837617" y="21050"/>
                  <a:pt x="2858667" y="33680"/>
                  <a:pt x="2877612" y="50520"/>
                </a:cubicBezTo>
                <a:cubicBezTo>
                  <a:pt x="2896557" y="67360"/>
                  <a:pt x="2911643" y="89112"/>
                  <a:pt x="2922870" y="115776"/>
                </a:cubicBezTo>
                <a:cubicBezTo>
                  <a:pt x="2934097" y="142440"/>
                  <a:pt x="2939710" y="174716"/>
                  <a:pt x="2939710" y="212607"/>
                </a:cubicBezTo>
                <a:lnTo>
                  <a:pt x="2939710" y="604142"/>
                </a:lnTo>
                <a:lnTo>
                  <a:pt x="2790253" y="604142"/>
                </a:lnTo>
                <a:lnTo>
                  <a:pt x="2790253" y="235762"/>
                </a:lnTo>
                <a:cubicBezTo>
                  <a:pt x="2790253" y="199275"/>
                  <a:pt x="2786044" y="174015"/>
                  <a:pt x="2777623" y="159981"/>
                </a:cubicBezTo>
                <a:cubicBezTo>
                  <a:pt x="2769203" y="145948"/>
                  <a:pt x="2757274" y="138931"/>
                  <a:pt x="2741838" y="138931"/>
                </a:cubicBezTo>
                <a:lnTo>
                  <a:pt x="2733418" y="138931"/>
                </a:lnTo>
                <a:cubicBezTo>
                  <a:pt x="2717981" y="138931"/>
                  <a:pt x="2706053" y="146299"/>
                  <a:pt x="2697632" y="161034"/>
                </a:cubicBezTo>
                <a:cubicBezTo>
                  <a:pt x="2689212" y="175769"/>
                  <a:pt x="2685002" y="201380"/>
                  <a:pt x="2685002" y="237867"/>
                </a:cubicBezTo>
                <a:lnTo>
                  <a:pt x="2685002" y="414689"/>
                </a:lnTo>
                <a:cubicBezTo>
                  <a:pt x="2685002" y="483453"/>
                  <a:pt x="2699036" y="542394"/>
                  <a:pt x="2727102" y="591511"/>
                </a:cubicBezTo>
                <a:cubicBezTo>
                  <a:pt x="2755170" y="640629"/>
                  <a:pt x="2786044" y="687992"/>
                  <a:pt x="2819724" y="733601"/>
                </a:cubicBezTo>
                <a:cubicBezTo>
                  <a:pt x="2853404" y="779210"/>
                  <a:pt x="2884278" y="826923"/>
                  <a:pt x="2912345" y="876742"/>
                </a:cubicBezTo>
                <a:cubicBezTo>
                  <a:pt x="2940412" y="926561"/>
                  <a:pt x="2954446" y="986555"/>
                  <a:pt x="2954446" y="1056722"/>
                </a:cubicBezTo>
                <a:lnTo>
                  <a:pt x="2954446" y="1284065"/>
                </a:lnTo>
                <a:cubicBezTo>
                  <a:pt x="2954446" y="1321955"/>
                  <a:pt x="2948832" y="1354232"/>
                  <a:pt x="2937605" y="1380896"/>
                </a:cubicBezTo>
                <a:cubicBezTo>
                  <a:pt x="2926378" y="1407559"/>
                  <a:pt x="2911643" y="1429311"/>
                  <a:pt x="2893400" y="1446152"/>
                </a:cubicBezTo>
                <a:cubicBezTo>
                  <a:pt x="2875156" y="1462992"/>
                  <a:pt x="2854106" y="1475622"/>
                  <a:pt x="2830249" y="1484042"/>
                </a:cubicBezTo>
                <a:cubicBezTo>
                  <a:pt x="2806392" y="1492462"/>
                  <a:pt x="2781833" y="1496672"/>
                  <a:pt x="2756573" y="1496672"/>
                </a:cubicBezTo>
                <a:lnTo>
                  <a:pt x="2724998" y="1496672"/>
                </a:lnTo>
                <a:cubicBezTo>
                  <a:pt x="2699737" y="1496672"/>
                  <a:pt x="2675179" y="1492813"/>
                  <a:pt x="2651322" y="1485095"/>
                </a:cubicBezTo>
                <a:cubicBezTo>
                  <a:pt x="2627465" y="1477376"/>
                  <a:pt x="2605713" y="1464746"/>
                  <a:pt x="2586066" y="1447204"/>
                </a:cubicBezTo>
                <a:cubicBezTo>
                  <a:pt x="2566419" y="1429662"/>
                  <a:pt x="2550631" y="1407559"/>
                  <a:pt x="2538703" y="1380896"/>
                </a:cubicBezTo>
                <a:cubicBezTo>
                  <a:pt x="2526775" y="1354232"/>
                  <a:pt x="2520810" y="1321955"/>
                  <a:pt x="2520810" y="1284065"/>
                </a:cubicBezTo>
                <a:lnTo>
                  <a:pt x="2520810" y="890425"/>
                </a:lnTo>
                <a:lnTo>
                  <a:pt x="2670267" y="890425"/>
                </a:lnTo>
                <a:lnTo>
                  <a:pt x="2670267" y="1258804"/>
                </a:lnTo>
                <a:cubicBezTo>
                  <a:pt x="2670267" y="1295292"/>
                  <a:pt x="2675881" y="1320903"/>
                  <a:pt x="2687107" y="1335638"/>
                </a:cubicBezTo>
                <a:cubicBezTo>
                  <a:pt x="2698334" y="1350373"/>
                  <a:pt x="2711666" y="1357740"/>
                  <a:pt x="2727102" y="1357740"/>
                </a:cubicBezTo>
                <a:lnTo>
                  <a:pt x="2735523" y="1357740"/>
                </a:lnTo>
                <a:cubicBezTo>
                  <a:pt x="2750960" y="1357740"/>
                  <a:pt x="2763941" y="1350373"/>
                  <a:pt x="2774466" y="1335638"/>
                </a:cubicBezTo>
                <a:cubicBezTo>
                  <a:pt x="2784991" y="1320903"/>
                  <a:pt x="2790253" y="1295292"/>
                  <a:pt x="2790253" y="1258804"/>
                </a:cubicBezTo>
                <a:lnTo>
                  <a:pt x="2790253" y="1081982"/>
                </a:lnTo>
                <a:cubicBezTo>
                  <a:pt x="2790253" y="1013218"/>
                  <a:pt x="2776220" y="954277"/>
                  <a:pt x="2748153" y="905160"/>
                </a:cubicBezTo>
                <a:cubicBezTo>
                  <a:pt x="2720086" y="856043"/>
                  <a:pt x="2689212" y="808680"/>
                  <a:pt x="2655532" y="763071"/>
                </a:cubicBezTo>
                <a:cubicBezTo>
                  <a:pt x="2621851" y="717462"/>
                  <a:pt x="2590978" y="669748"/>
                  <a:pt x="2562911" y="619929"/>
                </a:cubicBezTo>
                <a:cubicBezTo>
                  <a:pt x="2534844" y="570110"/>
                  <a:pt x="2520810" y="510117"/>
                  <a:pt x="2520810" y="439950"/>
                </a:cubicBezTo>
                <a:lnTo>
                  <a:pt x="2520810" y="212607"/>
                </a:lnTo>
                <a:cubicBezTo>
                  <a:pt x="2520810" y="174716"/>
                  <a:pt x="2526775" y="142440"/>
                  <a:pt x="2538703" y="115776"/>
                </a:cubicBezTo>
                <a:cubicBezTo>
                  <a:pt x="2550631" y="89112"/>
                  <a:pt x="2566068" y="67360"/>
                  <a:pt x="2585013" y="50520"/>
                </a:cubicBezTo>
                <a:cubicBezTo>
                  <a:pt x="2603959" y="33680"/>
                  <a:pt x="2625360" y="21050"/>
                  <a:pt x="2649217" y="12630"/>
                </a:cubicBezTo>
                <a:cubicBezTo>
                  <a:pt x="2673074" y="4209"/>
                  <a:pt x="2696930" y="0"/>
                  <a:pt x="2720788" y="0"/>
                </a:cubicBezTo>
                <a:close/>
              </a:path>
            </a:pathLst>
          </a:custGeom>
          <a:solidFill>
            <a:schemeClr val="bg1">
              <a:alpha val="4000"/>
            </a:schemeClr>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defPPr>
              <a:defRPr lang="zh-CN"/>
            </a:defPPr>
            <a:lvl1pPr indent="0" algn="ctr" defTabSz="914400">
              <a:lnSpc>
                <a:spcPct val="90000"/>
              </a:lnSpc>
              <a:spcBef>
                <a:spcPts val="1000"/>
              </a:spcBef>
              <a:buFont typeface="Arial" panose="020B0604020202020204" pitchFamily="34" charset="0"/>
              <a:buNone/>
              <a:defRPr sz="16600">
                <a:gradFill flip="none" rotWithShape="1">
                  <a:gsLst>
                    <a:gs pos="0">
                      <a:schemeClr val="accent3">
                        <a:lumMod val="20000"/>
                        <a:lumOff val="80000"/>
                        <a:alpha val="19000"/>
                      </a:schemeClr>
                    </a:gs>
                    <a:gs pos="54000">
                      <a:schemeClr val="accent1">
                        <a:alpha val="0"/>
                      </a:schemeClr>
                    </a:gs>
                    <a:gs pos="100000">
                      <a:schemeClr val="accent3">
                        <a:alpha val="21000"/>
                      </a:schemeClr>
                    </a:gs>
                  </a:gsLst>
                  <a:lin ang="2700000" scaled="1"/>
                  <a:tileRect/>
                </a:gradFill>
                <a:latin typeface="Morganite" pitchFamily="2" charset="0"/>
                <a:ea typeface="思源宋体 CN Heavy" panose="02020900000000000000" pitchFamily="18" charset="-122"/>
              </a:defRPr>
            </a:lvl1pPr>
            <a:lvl2pPr marL="685800" indent="-228600" defTabSz="914400">
              <a:lnSpc>
                <a:spcPct val="90000"/>
              </a:lnSpc>
              <a:spcBef>
                <a:spcPts val="500"/>
              </a:spcBef>
              <a:buFont typeface="Arial" panose="020B0604020202020204" pitchFamily="34" charset="0"/>
              <a:buChar char="•"/>
            </a:lvl2pPr>
            <a:lvl3pPr marL="1143000" indent="-228600" defTabSz="914400">
              <a:lnSpc>
                <a:spcPct val="90000"/>
              </a:lnSpc>
              <a:spcBef>
                <a:spcPts val="500"/>
              </a:spcBef>
              <a:buFont typeface="Arial" panose="020B0604020202020204" pitchFamily="34" charset="0"/>
              <a:buChar char="•"/>
              <a:defRPr sz="1600"/>
            </a:lvl3pPr>
            <a:lvl4pPr marL="1600200" indent="-228600" defTabSz="914400">
              <a:lnSpc>
                <a:spcPct val="90000"/>
              </a:lnSpc>
              <a:spcBef>
                <a:spcPts val="500"/>
              </a:spcBef>
              <a:buFont typeface="Arial" panose="020B0604020202020204" pitchFamily="34" charset="0"/>
              <a:buChar char="•"/>
              <a:defRPr sz="1400"/>
            </a:lvl4pPr>
            <a:lvl5pPr marL="2057400" indent="-228600" defTabSz="914400">
              <a:lnSpc>
                <a:spcPct val="90000"/>
              </a:lnSpc>
              <a:spcBef>
                <a:spcPts val="500"/>
              </a:spcBef>
              <a:buFont typeface="Arial" panose="020B0604020202020204" pitchFamily="34" charset="0"/>
              <a:buChar char="•"/>
              <a:defRPr sz="1400"/>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endParaRPr lang="zh-CN" altLang="en-US" dirty="0"/>
          </a:p>
        </p:txBody>
      </p:sp>
      <p:sp>
        <p:nvSpPr>
          <p:cNvPr id="10" name="椭圆 9"/>
          <p:cNvSpPr/>
          <p:nvPr/>
        </p:nvSpPr>
        <p:spPr>
          <a:xfrm rot="1200000">
            <a:off x="3423285" y="1858645"/>
            <a:ext cx="5227320" cy="2077085"/>
          </a:xfrm>
          <a:prstGeom prst="ellipse">
            <a:avLst/>
          </a:prstGeom>
          <a:noFill/>
          <a:ln>
            <a:gradFill>
              <a:gsLst>
                <a:gs pos="100000">
                  <a:schemeClr val="accent1">
                    <a:lumMod val="5000"/>
                    <a:lumOff val="95000"/>
                  </a:schemeClr>
                </a:gs>
                <a:gs pos="19000">
                  <a:srgbClr val="2C45AC"/>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椭圆 13"/>
          <p:cNvSpPr/>
          <p:nvPr/>
        </p:nvSpPr>
        <p:spPr>
          <a:xfrm rot="1200000">
            <a:off x="2523490" y="1981835"/>
            <a:ext cx="7176135" cy="2897505"/>
          </a:xfrm>
          <a:prstGeom prst="ellipse">
            <a:avLst/>
          </a:prstGeom>
          <a:noFill/>
          <a:ln>
            <a:gradFill>
              <a:gsLst>
                <a:gs pos="100000">
                  <a:schemeClr val="accent1">
                    <a:lumMod val="5000"/>
                    <a:lumOff val="95000"/>
                  </a:schemeClr>
                </a:gs>
                <a:gs pos="14000">
                  <a:srgbClr val="344BAE"/>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椭圆 14"/>
          <p:cNvSpPr/>
          <p:nvPr/>
        </p:nvSpPr>
        <p:spPr>
          <a:xfrm rot="1200000">
            <a:off x="2343785" y="2038985"/>
            <a:ext cx="7536815" cy="3042920"/>
          </a:xfrm>
          <a:prstGeom prst="ellipse">
            <a:avLst/>
          </a:prstGeom>
          <a:noFill/>
          <a:ln w="0">
            <a:gradFill>
              <a:gsLst>
                <a:gs pos="100000">
                  <a:schemeClr val="accent1">
                    <a:lumMod val="5000"/>
                    <a:lumOff val="95000"/>
                  </a:schemeClr>
                </a:gs>
                <a:gs pos="28000">
                  <a:srgbClr val="334BAF"/>
                </a:gs>
              </a:gsLst>
              <a:lin ang="5400000" scaled="1"/>
            </a:gra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 name="文本框 4"/>
          <p:cNvSpPr txBox="1"/>
          <p:nvPr/>
        </p:nvSpPr>
        <p:spPr>
          <a:xfrm>
            <a:off x="3866515" y="2052320"/>
            <a:ext cx="4457700" cy="2553335"/>
          </a:xfrm>
          <a:prstGeom prst="rect">
            <a:avLst/>
          </a:prstGeom>
          <a:noFill/>
        </p:spPr>
        <p:txBody>
          <a:bodyPr wrap="square" rtlCol="0">
            <a:spAutoFit/>
          </a:bodyPr>
          <a:p>
            <a:pPr algn="dist"/>
            <a:r>
              <a:rPr lang="zh-CN" altLang="en-US" sz="8000">
                <a:solidFill>
                  <a:schemeClr val="bg1"/>
                </a:solidFill>
                <a:latin typeface="汉仪雅酷黑简" panose="00020600040101010101" charset="-122"/>
                <a:ea typeface="汉仪雅酷黑简" panose="00020600040101010101" charset="-122"/>
              </a:rPr>
              <a:t>汇报完毕</a:t>
            </a:r>
            <a:endParaRPr lang="zh-CN" altLang="en-US" sz="8000">
              <a:solidFill>
                <a:schemeClr val="bg1"/>
              </a:solidFill>
              <a:latin typeface="汉仪雅酷黑简" panose="00020600040101010101" charset="-122"/>
              <a:ea typeface="汉仪雅酷黑简" panose="00020600040101010101" charset="-122"/>
            </a:endParaRPr>
          </a:p>
          <a:p>
            <a:pPr algn="dist"/>
            <a:r>
              <a:rPr lang="zh-CN" altLang="en-US" sz="8000">
                <a:solidFill>
                  <a:schemeClr val="bg1"/>
                </a:solidFill>
                <a:latin typeface="汉仪雅酷黑简" panose="00020600040101010101" charset="-122"/>
                <a:ea typeface="汉仪雅酷黑简" panose="00020600040101010101" charset="-122"/>
              </a:rPr>
              <a:t>感谢聆听</a:t>
            </a:r>
            <a:endParaRPr lang="zh-CN" altLang="en-US" sz="8000">
              <a:solidFill>
                <a:schemeClr val="bg1"/>
              </a:solidFill>
              <a:latin typeface="汉仪雅酷黑简" panose="00020600040101010101" charset="-122"/>
              <a:ea typeface="汉仪雅酷黑简" panose="00020600040101010101" charset="-122"/>
            </a:endParaRPr>
          </a:p>
        </p:txBody>
      </p:sp>
      <p:grpSp>
        <p:nvGrpSpPr>
          <p:cNvPr id="72" name="组合 71"/>
          <p:cNvGrpSpPr/>
          <p:nvPr/>
        </p:nvGrpSpPr>
        <p:grpSpPr>
          <a:xfrm>
            <a:off x="543560" y="2921635"/>
            <a:ext cx="260350" cy="2131060"/>
            <a:chOff x="856" y="4601"/>
            <a:chExt cx="410" cy="3356"/>
          </a:xfrm>
        </p:grpSpPr>
        <p:sp>
          <p:nvSpPr>
            <p:cNvPr id="225"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 name="直接连接符 2"/>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73" name="组合 72"/>
          <p:cNvGrpSpPr/>
          <p:nvPr/>
        </p:nvGrpSpPr>
        <p:grpSpPr>
          <a:xfrm flipH="1">
            <a:off x="11128375" y="3490595"/>
            <a:ext cx="260350" cy="2131060"/>
            <a:chOff x="856" y="4601"/>
            <a:chExt cx="410" cy="3356"/>
          </a:xfrm>
        </p:grpSpPr>
        <p:sp>
          <p:nvSpPr>
            <p:cNvPr id="74" name="任意多边形: 形状 224"/>
            <p:cNvSpPr/>
            <p:nvPr/>
          </p:nvSpPr>
          <p:spPr>
            <a:xfrm rot="16200000">
              <a:off x="151" y="5306"/>
              <a:ext cx="1820" cy="410"/>
            </a:xfrm>
            <a:custGeom>
              <a:avLst/>
              <a:gdLst>
                <a:gd name="connsiteX0" fmla="*/ 0 w 1554480"/>
                <a:gd name="connsiteY0" fmla="*/ 350520 h 350520"/>
                <a:gd name="connsiteX1" fmla="*/ 289560 w 1554480"/>
                <a:gd name="connsiteY1" fmla="*/ 60960 h 350520"/>
                <a:gd name="connsiteX2" fmla="*/ 1021080 w 1554480"/>
                <a:gd name="connsiteY2" fmla="*/ 60960 h 350520"/>
                <a:gd name="connsiteX3" fmla="*/ 1082040 w 1554480"/>
                <a:gd name="connsiteY3" fmla="*/ 0 h 350520"/>
                <a:gd name="connsiteX4" fmla="*/ 1554480 w 1554480"/>
                <a:gd name="connsiteY4" fmla="*/ 0 h 3505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54480" h="350520">
                  <a:moveTo>
                    <a:pt x="0" y="350520"/>
                  </a:moveTo>
                  <a:lnTo>
                    <a:pt x="289560" y="60960"/>
                  </a:lnTo>
                  <a:lnTo>
                    <a:pt x="1021080" y="60960"/>
                  </a:lnTo>
                  <a:lnTo>
                    <a:pt x="1082040" y="0"/>
                  </a:lnTo>
                  <a:lnTo>
                    <a:pt x="1554480" y="0"/>
                  </a:lnTo>
                </a:path>
              </a:pathLst>
            </a:custGeom>
            <a:noFill/>
            <a:ln>
              <a:gradFill flip="none" rotWithShape="1">
                <a:gsLst>
                  <a:gs pos="0">
                    <a:srgbClr val="2B46C2"/>
                  </a:gs>
                  <a:gs pos="100000">
                    <a:srgbClr val="0DE9B9">
                      <a:alpha val="0"/>
                    </a:srgbClr>
                  </a:gs>
                </a:gsLst>
                <a:lin ang="10800000" scaled="1"/>
                <a:tileRect/>
              </a:gra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75" name="直接连接符 74"/>
            <p:cNvCxnSpPr/>
            <p:nvPr/>
          </p:nvCxnSpPr>
          <p:spPr>
            <a:xfrm flipV="1">
              <a:off x="942" y="6357"/>
              <a:ext cx="0" cy="1600"/>
            </a:xfrm>
            <a:prstGeom prst="line">
              <a:avLst/>
            </a:prstGeom>
            <a:ln>
              <a:gradFill flip="none" rotWithShape="1">
                <a:gsLst>
                  <a:gs pos="0">
                    <a:schemeClr val="accent1"/>
                  </a:gs>
                  <a:gs pos="100000">
                    <a:schemeClr val="accent2">
                      <a:alpha val="0"/>
                    </a:schemeClr>
                  </a:gs>
                </a:gsLst>
                <a:lin ang="16200000" scaled="1"/>
                <a:tileRect/>
              </a:gradFill>
            </a:ln>
          </p:spPr>
          <p:style>
            <a:lnRef idx="1">
              <a:schemeClr val="accent1"/>
            </a:lnRef>
            <a:fillRef idx="0">
              <a:schemeClr val="accent1"/>
            </a:fillRef>
            <a:effectRef idx="0">
              <a:schemeClr val="accent1"/>
            </a:effectRef>
            <a:fontRef idx="minor">
              <a:schemeClr val="tx1"/>
            </a:fontRef>
          </p:style>
        </p:cxnSp>
        <p:cxnSp>
          <p:nvCxnSpPr>
            <p:cNvPr id="76" name="直接连接符 75"/>
            <p:cNvCxnSpPr/>
            <p:nvPr/>
          </p:nvCxnSpPr>
          <p:spPr>
            <a:xfrm flipV="1">
              <a:off x="1266" y="5804"/>
              <a:ext cx="0" cy="1205"/>
            </a:xfrm>
            <a:prstGeom prst="line">
              <a:avLst/>
            </a:prstGeom>
            <a:ln>
              <a:gradFill flip="none" rotWithShape="1">
                <a:gsLst>
                  <a:gs pos="0">
                    <a:schemeClr val="accent1">
                      <a:alpha val="64000"/>
                    </a:schemeClr>
                  </a:gs>
                  <a:gs pos="100000">
                    <a:schemeClr val="accent2">
                      <a:alpha val="0"/>
                    </a:schemeClr>
                  </a:gs>
                </a:gsLst>
                <a:lin ang="16200000" scaled="1"/>
                <a:tileRect/>
              </a:gradFill>
              <a:prstDash val="dash"/>
            </a:ln>
          </p:spPr>
          <p:style>
            <a:lnRef idx="1">
              <a:schemeClr val="accent1"/>
            </a:lnRef>
            <a:fillRef idx="0">
              <a:schemeClr val="accent1"/>
            </a:fillRef>
            <a:effectRef idx="0">
              <a:schemeClr val="accent1"/>
            </a:effectRef>
            <a:fontRef idx="minor">
              <a:schemeClr val="tx1"/>
            </a:fontRef>
          </p:style>
        </p:cxnSp>
      </p:grpSp>
      <p:grpSp>
        <p:nvGrpSpPr>
          <p:cNvPr id="6" name="组合 5"/>
          <p:cNvGrpSpPr/>
          <p:nvPr/>
        </p:nvGrpSpPr>
        <p:grpSpPr>
          <a:xfrm>
            <a:off x="3364865" y="5869940"/>
            <a:ext cx="5483225" cy="657860"/>
            <a:chOff x="5299" y="2873"/>
            <a:chExt cx="8635" cy="1036"/>
          </a:xfrm>
        </p:grpSpPr>
        <p:sp>
          <p:nvSpPr>
            <p:cNvPr id="11" name="文本框 10"/>
            <p:cNvSpPr txBox="1"/>
            <p:nvPr/>
          </p:nvSpPr>
          <p:spPr>
            <a:xfrm>
              <a:off x="5299" y="2873"/>
              <a:ext cx="5482" cy="580"/>
            </a:xfrm>
            <a:prstGeom prst="rect">
              <a:avLst/>
            </a:prstGeom>
            <a:noFill/>
          </p:spPr>
          <p:txBody>
            <a:bodyPr wrap="square" rtlCol="0">
              <a:spAutoFit/>
            </a:bodyPr>
            <a:p>
              <a:pPr algn="dist"/>
              <a:r>
                <a:rPr lang="zh-CN" altLang="en-US" i="1">
                  <a:solidFill>
                    <a:srgbClr val="0DE9B9"/>
                  </a:solidFill>
                  <a:latin typeface="汉仪雅酷黑简" panose="00020600040101010101" charset="-122"/>
                  <a:ea typeface="汉仪雅酷黑简" panose="00020600040101010101" charset="-122"/>
                </a:rPr>
                <a:t>从混沌中带来秩序</a:t>
              </a:r>
              <a:endParaRPr lang="zh-CN" altLang="en-US" i="1">
                <a:solidFill>
                  <a:srgbClr val="0DE9B9"/>
                </a:solidFill>
                <a:latin typeface="汉仪雅酷黑简" panose="00020600040101010101" charset="-122"/>
                <a:ea typeface="汉仪雅酷黑简" panose="00020600040101010101" charset="-122"/>
              </a:endParaRPr>
            </a:p>
          </p:txBody>
        </p:sp>
        <p:sp>
          <p:nvSpPr>
            <p:cNvPr id="12" name="文本框 11"/>
            <p:cNvSpPr txBox="1"/>
            <p:nvPr/>
          </p:nvSpPr>
          <p:spPr>
            <a:xfrm>
              <a:off x="7981" y="3329"/>
              <a:ext cx="5953" cy="580"/>
            </a:xfrm>
            <a:prstGeom prst="rect">
              <a:avLst/>
            </a:prstGeom>
            <a:noFill/>
          </p:spPr>
          <p:txBody>
            <a:bodyPr wrap="square" rtlCol="0">
              <a:spAutoFit/>
            </a:bodyPr>
            <a:p>
              <a:pPr algn="dist"/>
              <a:r>
                <a:rPr lang="en-US" altLang="zh-CN" i="1">
                  <a:solidFill>
                    <a:srgbClr val="0DE9B9"/>
                  </a:solidFill>
                  <a:latin typeface="汉仪雅酷黑简" panose="00020600040101010101" charset="-122"/>
                  <a:ea typeface="汉仪雅酷黑简" panose="00020600040101010101" charset="-122"/>
                </a:rPr>
                <a:t>Bring Order Out Of Chaos</a:t>
              </a:r>
              <a:endParaRPr lang="en-US" altLang="zh-CN" i="1">
                <a:solidFill>
                  <a:srgbClr val="0DE9B9"/>
                </a:solidFill>
                <a:latin typeface="汉仪雅酷黑简" panose="00020600040101010101" charset="-122"/>
                <a:ea typeface="汉仪雅酷黑简" panose="00020600040101010101" charset="-122"/>
              </a:endParaRPr>
            </a:p>
          </p:txBody>
        </p:sp>
      </p:grpSp>
      <p:pic>
        <p:nvPicPr>
          <p:cNvPr id="8" name="图片 7" descr="Group"/>
          <p:cNvPicPr>
            <a:picLocks noChangeAspect="1"/>
          </p:cNvPicPr>
          <p:nvPr/>
        </p:nvPicPr>
        <p:blipFill>
          <a:blip r:embed="rId3"/>
          <a:stretch>
            <a:fillRect/>
          </a:stretch>
        </p:blipFill>
        <p:spPr>
          <a:xfrm>
            <a:off x="553085" y="431800"/>
            <a:ext cx="1714500" cy="466725"/>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1" name="组合 90"/>
          <p:cNvGrpSpPr/>
          <p:nvPr/>
        </p:nvGrpSpPr>
        <p:grpSpPr>
          <a:xfrm>
            <a:off x="1344930" y="1106805"/>
            <a:ext cx="9519920" cy="4674870"/>
            <a:chOff x="2118" y="1743"/>
            <a:chExt cx="14992" cy="7362"/>
          </a:xfrm>
        </p:grpSpPr>
        <p:grpSp>
          <p:nvGrpSpPr>
            <p:cNvPr id="88" name="组合 87"/>
            <p:cNvGrpSpPr/>
            <p:nvPr/>
          </p:nvGrpSpPr>
          <p:grpSpPr>
            <a:xfrm>
              <a:off x="2118" y="1743"/>
              <a:ext cx="14992" cy="7362"/>
              <a:chOff x="2118" y="1743"/>
              <a:chExt cx="14992" cy="7362"/>
            </a:xfrm>
          </p:grpSpPr>
          <p:grpSp>
            <p:nvGrpSpPr>
              <p:cNvPr id="75" name="组合 74"/>
              <p:cNvGrpSpPr/>
              <p:nvPr/>
            </p:nvGrpSpPr>
            <p:grpSpPr>
              <a:xfrm>
                <a:off x="5278" y="1743"/>
                <a:ext cx="8672" cy="2260"/>
                <a:chOff x="5356" y="1797"/>
                <a:chExt cx="8672" cy="2260"/>
              </a:xfrm>
            </p:grpSpPr>
            <p:sp>
              <p:nvSpPr>
                <p:cNvPr id="30" name="矩形 29"/>
                <p:cNvSpPr/>
                <p:nvPr/>
              </p:nvSpPr>
              <p:spPr>
                <a:xfrm>
                  <a:off x="5356" y="3275"/>
                  <a:ext cx="8672" cy="782"/>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自研区块链底层技术平台，打造开发者生态，构建去中心化、高性能、</a:t>
                  </a:r>
                  <a:endParaRPr lang="zh-CN" altLang="en-US" sz="1100" dirty="0">
                    <a:solidFill>
                      <a:schemeClr val="bg1"/>
                    </a:solidFill>
                    <a:latin typeface="微软雅黑" panose="020B0503020204020204" charset="-122"/>
                    <a:ea typeface="微软雅黑" panose="020B0503020204020204" charset="-122"/>
                    <a:sym typeface="+mn-ea"/>
                  </a:endParaRPr>
                </a:p>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高可信、高安全的新型区块链数字基础设施</a:t>
                  </a:r>
                  <a:endParaRPr lang="zh-CN" altLang="en-US" sz="1100" dirty="0">
                    <a:solidFill>
                      <a:schemeClr val="bg1"/>
                    </a:solidFill>
                    <a:latin typeface="微软雅黑" panose="020B0503020204020204" charset="-122"/>
                    <a:ea typeface="微软雅黑" panose="020B0503020204020204" charset="-122"/>
                    <a:sym typeface="+mn-ea"/>
                  </a:endParaRPr>
                </a:p>
              </p:txBody>
            </p:sp>
            <p:sp>
              <p:nvSpPr>
                <p:cNvPr id="221" name="PA-标题1"/>
                <p:cNvSpPr/>
                <p:nvPr>
                  <p:custDataLst>
                    <p:tags r:id="rId2"/>
                  </p:custDataLst>
                </p:nvPr>
              </p:nvSpPr>
              <p:spPr>
                <a:xfrm>
                  <a:off x="8048" y="2514"/>
                  <a:ext cx="3289"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服务对象：个人开发者</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1" name="文本框 40"/>
                <p:cNvSpPr txBox="1"/>
                <p:nvPr/>
              </p:nvSpPr>
              <p:spPr>
                <a:xfrm>
                  <a:off x="7308" y="1797"/>
                  <a:ext cx="4768" cy="531"/>
                </a:xfrm>
                <a:prstGeom prst="rect">
                  <a:avLst/>
                </a:prstGeom>
                <a:noFill/>
              </p:spPr>
              <p:txBody>
                <a:bodyPr wrap="none" rtlCol="0">
                  <a:spAutoFit/>
                </a:bodyPr>
                <a:p>
                  <a:r>
                    <a:rPr lang="zh-CN" altLang="en-US" sz="1600" b="1">
                      <a:solidFill>
                        <a:schemeClr val="bg1"/>
                      </a:solidFill>
                    </a:rPr>
                    <a:t>以区块链为核心的基础设施服务</a:t>
                  </a:r>
                  <a:endParaRPr lang="zh-CN" altLang="en-US" sz="1600" b="1">
                    <a:solidFill>
                      <a:schemeClr val="bg1"/>
                    </a:solidFill>
                  </a:endParaRPr>
                </a:p>
              </p:txBody>
            </p:sp>
          </p:grpSp>
          <p:grpSp>
            <p:nvGrpSpPr>
              <p:cNvPr id="74" name="组合 73"/>
              <p:cNvGrpSpPr/>
              <p:nvPr/>
            </p:nvGrpSpPr>
            <p:grpSpPr>
              <a:xfrm>
                <a:off x="2118" y="5929"/>
                <a:ext cx="14992" cy="3176"/>
                <a:chOff x="2338" y="5983"/>
                <a:chExt cx="14992" cy="3176"/>
              </a:xfrm>
            </p:grpSpPr>
            <p:grpSp>
              <p:nvGrpSpPr>
                <p:cNvPr id="49" name="组合 48"/>
                <p:cNvGrpSpPr/>
                <p:nvPr/>
              </p:nvGrpSpPr>
              <p:grpSpPr>
                <a:xfrm>
                  <a:off x="2338" y="5983"/>
                  <a:ext cx="5624" cy="2858"/>
                  <a:chOff x="2674" y="5964"/>
                  <a:chExt cx="5624" cy="2858"/>
                </a:xfrm>
              </p:grpSpPr>
              <p:sp>
                <p:nvSpPr>
                  <p:cNvPr id="33" name="矩形 32"/>
                  <p:cNvSpPr/>
                  <p:nvPr/>
                </p:nvSpPr>
                <p:spPr>
                  <a:xfrm>
                    <a:off x="2674" y="8040"/>
                    <a:ext cx="5624" cy="782"/>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rPr>
                      <a:t>面向智慧政务应用提供系统开发和运维，区块链技术解决方案与应用咨询，助力数字政务发展</a:t>
                    </a:r>
                    <a:endParaRPr lang="zh-CN" altLang="en-US" sz="1100" dirty="0">
                      <a:solidFill>
                        <a:schemeClr val="bg1"/>
                      </a:solidFill>
                      <a:latin typeface="微软雅黑" panose="020B0503020204020204" charset="-122"/>
                      <a:ea typeface="微软雅黑" panose="020B0503020204020204" charset="-122"/>
                    </a:endParaRPr>
                  </a:p>
                </p:txBody>
              </p:sp>
              <p:sp>
                <p:nvSpPr>
                  <p:cNvPr id="43" name="PA-标题1"/>
                  <p:cNvSpPr/>
                  <p:nvPr>
                    <p:custDataLst>
                      <p:tags r:id="rId3"/>
                    </p:custDataLst>
                  </p:nvPr>
                </p:nvSpPr>
                <p:spPr>
                  <a:xfrm>
                    <a:off x="4248" y="7255"/>
                    <a:ext cx="2475"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服务对象：政府</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4" name="文本框 43"/>
                  <p:cNvSpPr txBox="1"/>
                  <p:nvPr/>
                </p:nvSpPr>
                <p:spPr>
                  <a:xfrm>
                    <a:off x="4062" y="5964"/>
                    <a:ext cx="2848" cy="1073"/>
                  </a:xfrm>
                  <a:prstGeom prst="rect">
                    <a:avLst/>
                  </a:prstGeom>
                  <a:noFill/>
                </p:spPr>
                <p:txBody>
                  <a:bodyPr wrap="none" rtlCol="0">
                    <a:spAutoFit/>
                  </a:bodyPr>
                  <a:p>
                    <a:pPr>
                      <a:lnSpc>
                        <a:spcPct val="120000"/>
                      </a:lnSpc>
                      <a:spcBef>
                        <a:spcPts val="0"/>
                      </a:spcBef>
                      <a:spcAft>
                        <a:spcPts val="0"/>
                      </a:spcAft>
                    </a:pPr>
                    <a:r>
                      <a:rPr lang="zh-CN" altLang="en-US" sz="1600" b="1">
                        <a:solidFill>
                          <a:schemeClr val="bg1"/>
                        </a:solidFill>
                      </a:rPr>
                      <a:t>数字政务系统开发</a:t>
                    </a:r>
                    <a:endParaRPr lang="zh-CN" altLang="en-US" sz="1600" b="1">
                      <a:solidFill>
                        <a:schemeClr val="bg1"/>
                      </a:solidFill>
                    </a:endParaRPr>
                  </a:p>
                  <a:p>
                    <a:pPr>
                      <a:lnSpc>
                        <a:spcPct val="120000"/>
                      </a:lnSpc>
                      <a:spcBef>
                        <a:spcPts val="0"/>
                      </a:spcBef>
                      <a:spcAft>
                        <a:spcPts val="0"/>
                      </a:spcAft>
                    </a:pPr>
                    <a:r>
                      <a:rPr lang="zh-CN" altLang="en-US" sz="1600" b="1">
                        <a:solidFill>
                          <a:schemeClr val="bg1"/>
                        </a:solidFill>
                      </a:rPr>
                      <a:t>及区块链解决方案</a:t>
                    </a:r>
                    <a:endParaRPr lang="zh-CN" altLang="en-US" sz="1600" b="1">
                      <a:solidFill>
                        <a:schemeClr val="bg1"/>
                      </a:solidFill>
                    </a:endParaRPr>
                  </a:p>
                </p:txBody>
              </p:sp>
            </p:grpSp>
            <p:grpSp>
              <p:nvGrpSpPr>
                <p:cNvPr id="48" name="组合 47"/>
                <p:cNvGrpSpPr/>
                <p:nvPr/>
              </p:nvGrpSpPr>
              <p:grpSpPr>
                <a:xfrm>
                  <a:off x="11706" y="5983"/>
                  <a:ext cx="5624" cy="3177"/>
                  <a:chOff x="11706" y="5983"/>
                  <a:chExt cx="5624" cy="3177"/>
                </a:xfrm>
              </p:grpSpPr>
              <p:sp>
                <p:nvSpPr>
                  <p:cNvPr id="45" name="矩形 44"/>
                  <p:cNvSpPr/>
                  <p:nvPr/>
                </p:nvSpPr>
                <p:spPr>
                  <a:xfrm>
                    <a:off x="11706" y="8059"/>
                    <a:ext cx="5624" cy="1101"/>
                  </a:xfrm>
                  <a:prstGeom prst="rect">
                    <a:avLst/>
                  </a:prstGeom>
                </p:spPr>
                <p:txBody>
                  <a:bodyPr wrap="square">
                    <a:spAutoFit/>
                  </a:bodyPr>
                  <a:p>
                    <a:pPr algn="ctr">
                      <a:lnSpc>
                        <a:spcPct val="120000"/>
                      </a:lnSpc>
                      <a:spcBef>
                        <a:spcPts val="0"/>
                      </a:spcBef>
                      <a:spcAft>
                        <a:spcPts val="0"/>
                      </a:spcAft>
                    </a:pPr>
                    <a:r>
                      <a:rPr lang="zh-CN" altLang="en-US" sz="1100" dirty="0">
                        <a:solidFill>
                          <a:schemeClr val="bg1"/>
                        </a:solidFill>
                        <a:latin typeface="微软雅黑" panose="020B0503020204020204" charset="-122"/>
                        <a:ea typeface="微软雅黑" panose="020B0503020204020204" charset="-122"/>
                        <a:sym typeface="+mn-ea"/>
                      </a:rPr>
                      <a:t>结合元宇宙建设、运营、应用需求，基于区块链技术，通过联营方式，提供元宇宙综合解决方案和服务，构建元宇宙数字生态与经济综合体</a:t>
                    </a:r>
                    <a:endParaRPr lang="zh-CN" altLang="en-US" sz="1100" dirty="0">
                      <a:solidFill>
                        <a:schemeClr val="bg1"/>
                      </a:solidFill>
                      <a:latin typeface="微软雅黑" panose="020B0503020204020204" charset="-122"/>
                      <a:ea typeface="微软雅黑" panose="020B0503020204020204" charset="-122"/>
                    </a:endParaRPr>
                  </a:p>
                </p:txBody>
              </p:sp>
              <p:sp>
                <p:nvSpPr>
                  <p:cNvPr id="46" name="PA-标题1"/>
                  <p:cNvSpPr/>
                  <p:nvPr>
                    <p:custDataLst>
                      <p:tags r:id="rId4"/>
                    </p:custDataLst>
                  </p:nvPr>
                </p:nvSpPr>
                <p:spPr>
                  <a:xfrm>
                    <a:off x="13280" y="7274"/>
                    <a:ext cx="2475" cy="567"/>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服务对象：企业</a:t>
                    </a:r>
                    <a:endParaRPr lang="zh-CN" altLang="en-US" sz="1300"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sp>
                <p:nvSpPr>
                  <p:cNvPr id="47" name="文本框 46"/>
                  <p:cNvSpPr txBox="1"/>
                  <p:nvPr/>
                </p:nvSpPr>
                <p:spPr>
                  <a:xfrm>
                    <a:off x="13254" y="5983"/>
                    <a:ext cx="2528" cy="1073"/>
                  </a:xfrm>
                  <a:prstGeom prst="rect">
                    <a:avLst/>
                  </a:prstGeom>
                  <a:noFill/>
                </p:spPr>
                <p:txBody>
                  <a:bodyPr wrap="none" rtlCol="0">
                    <a:spAutoFit/>
                  </a:bodyPr>
                  <a:p>
                    <a:pPr algn="ctr">
                      <a:lnSpc>
                        <a:spcPct val="120000"/>
                      </a:lnSpc>
                      <a:spcBef>
                        <a:spcPts val="0"/>
                      </a:spcBef>
                      <a:spcAft>
                        <a:spcPts val="0"/>
                      </a:spcAft>
                    </a:pPr>
                    <a:r>
                      <a:rPr lang="zh-CN" altLang="en-US" sz="1600" b="1">
                        <a:solidFill>
                          <a:schemeClr val="bg1"/>
                        </a:solidFill>
                      </a:rPr>
                      <a:t>元宇宙综合</a:t>
                    </a:r>
                    <a:endParaRPr lang="zh-CN" altLang="en-US" sz="1600" b="1">
                      <a:solidFill>
                        <a:schemeClr val="bg1"/>
                      </a:solidFill>
                    </a:endParaRPr>
                  </a:p>
                  <a:p>
                    <a:pPr algn="ctr">
                      <a:lnSpc>
                        <a:spcPct val="120000"/>
                      </a:lnSpc>
                      <a:spcBef>
                        <a:spcPts val="0"/>
                      </a:spcBef>
                      <a:spcAft>
                        <a:spcPts val="0"/>
                      </a:spcAft>
                    </a:pPr>
                    <a:r>
                      <a:rPr lang="zh-CN" altLang="en-US" sz="1600" b="1">
                        <a:solidFill>
                          <a:schemeClr val="bg1"/>
                        </a:solidFill>
                      </a:rPr>
                      <a:t>解决方案及服务</a:t>
                    </a:r>
                    <a:endParaRPr lang="zh-CN" altLang="en-US" sz="1600" b="1">
                      <a:solidFill>
                        <a:schemeClr val="bg1"/>
                      </a:solidFill>
                    </a:endParaRPr>
                  </a:p>
                </p:txBody>
              </p:sp>
            </p:grpSp>
          </p:grpSp>
        </p:grpSp>
        <p:grpSp>
          <p:nvGrpSpPr>
            <p:cNvPr id="89" name="组合 88"/>
            <p:cNvGrpSpPr/>
            <p:nvPr/>
          </p:nvGrpSpPr>
          <p:grpSpPr>
            <a:xfrm>
              <a:off x="8097" y="4569"/>
              <a:ext cx="3034" cy="3516"/>
              <a:chOff x="8110" y="4569"/>
              <a:chExt cx="3034" cy="3516"/>
            </a:xfrm>
          </p:grpSpPr>
          <p:sp>
            <p:nvSpPr>
              <p:cNvPr id="76" name="六边形 75"/>
              <p:cNvSpPr>
                <a:spLocks noChangeAspect="1"/>
              </p:cNvSpPr>
              <p:nvPr/>
            </p:nvSpPr>
            <p:spPr>
              <a:xfrm rot="5400000">
                <a:off x="7869" y="4810"/>
                <a:ext cx="3517" cy="3035"/>
              </a:xfrm>
              <a:prstGeom prst="hexagon">
                <a:avLst/>
              </a:prstGeom>
              <a:noFill/>
              <a:ln w="508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7" name="文本框 76"/>
              <p:cNvSpPr txBox="1"/>
              <p:nvPr/>
            </p:nvSpPr>
            <p:spPr>
              <a:xfrm>
                <a:off x="8776" y="5732"/>
                <a:ext cx="1703" cy="1190"/>
              </a:xfrm>
              <a:prstGeom prst="rect">
                <a:avLst/>
              </a:prstGeom>
              <a:noFill/>
            </p:spPr>
            <p:txBody>
              <a:bodyPr wrap="square" rtlCol="0">
                <a:spAutoFit/>
              </a:bodyPr>
              <a:p>
                <a:pPr algn="dist">
                  <a:lnSpc>
                    <a:spcPct val="120000"/>
                  </a:lnSpc>
                  <a:spcBef>
                    <a:spcPts val="0"/>
                  </a:spcBef>
                  <a:spcAft>
                    <a:spcPts val="0"/>
                  </a:spcAft>
                </a:pPr>
                <a:r>
                  <a:rPr lang="en-US" altLang="zh-CN" b="1">
                    <a:solidFill>
                      <a:schemeClr val="bg1"/>
                    </a:solidFill>
                    <a:latin typeface="汉仪雅酷黑简" panose="00020600040101010101" charset="-122"/>
                    <a:ea typeface="汉仪雅酷黑简" panose="00020600040101010101" charset="-122"/>
                  </a:rPr>
                  <a:t>SHANG</a:t>
                </a:r>
                <a:endParaRPr lang="en-US" altLang="zh-CN" b="1">
                  <a:solidFill>
                    <a:schemeClr val="bg1"/>
                  </a:solidFill>
                  <a:latin typeface="汉仪雅酷黑简" panose="00020600040101010101" charset="-122"/>
                  <a:ea typeface="汉仪雅酷黑简" panose="00020600040101010101" charset="-122"/>
                </a:endParaRPr>
              </a:p>
              <a:p>
                <a:pPr algn="dist">
                  <a:lnSpc>
                    <a:spcPct val="120000"/>
                  </a:lnSpc>
                  <a:spcBef>
                    <a:spcPts val="0"/>
                  </a:spcBef>
                  <a:spcAft>
                    <a:spcPts val="0"/>
                  </a:spcAft>
                </a:pPr>
                <a:r>
                  <a:rPr lang="en-US" altLang="zh-CN" b="1">
                    <a:solidFill>
                      <a:schemeClr val="bg1"/>
                    </a:solidFill>
                    <a:latin typeface="汉仪雅酷黑简" panose="00020600040101010101" charset="-122"/>
                    <a:ea typeface="汉仪雅酷黑简" panose="00020600040101010101" charset="-122"/>
                  </a:rPr>
                  <a:t>CHAIN</a:t>
                </a:r>
                <a:endParaRPr lang="en-US" altLang="zh-CN" b="1">
                  <a:solidFill>
                    <a:schemeClr val="bg1"/>
                  </a:solidFill>
                  <a:latin typeface="汉仪雅酷黑简" panose="00020600040101010101" charset="-122"/>
                  <a:ea typeface="汉仪雅酷黑简" panose="00020600040101010101" charset="-122"/>
                </a:endParaRPr>
              </a:p>
            </p:txBody>
          </p:sp>
          <p:grpSp>
            <p:nvGrpSpPr>
              <p:cNvPr id="78" name="组合 77"/>
              <p:cNvGrpSpPr/>
              <p:nvPr/>
            </p:nvGrpSpPr>
            <p:grpSpPr>
              <a:xfrm rot="0">
                <a:off x="9240" y="5411"/>
                <a:ext cx="775" cy="172"/>
                <a:chOff x="2735453" y="3959096"/>
                <a:chExt cx="492197" cy="108960"/>
              </a:xfrm>
              <a:solidFill>
                <a:srgbClr val="2B46C2"/>
              </a:solidFill>
            </p:grpSpPr>
            <p:sp>
              <p:nvSpPr>
                <p:cNvPr id="79" name="PA-平行四边形 66"/>
                <p:cNvSpPr/>
                <p:nvPr>
                  <p:custDataLst>
                    <p:tags r:id="rId5"/>
                  </p:custDataLst>
                </p:nvPr>
              </p:nvSpPr>
              <p:spPr>
                <a:xfrm>
                  <a:off x="2735453" y="3959096"/>
                  <a:ext cx="10592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0" name="PA-平行四边形 66"/>
                <p:cNvSpPr/>
                <p:nvPr>
                  <p:custDataLst>
                    <p:tags r:id="rId6"/>
                  </p:custDataLst>
                </p:nvPr>
              </p:nvSpPr>
              <p:spPr>
                <a:xfrm>
                  <a:off x="2832482"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dirty="0">
                    <a:solidFill>
                      <a:prstClr val="white"/>
                    </a:solidFill>
                    <a:latin typeface="+mj-lt"/>
                    <a:ea typeface="微软雅黑 Light" panose="020B0502040204020203" charset="-122"/>
                  </a:endParaRPr>
                </a:p>
              </p:txBody>
            </p:sp>
            <p:sp>
              <p:nvSpPr>
                <p:cNvPr id="81" name="PA-平行四边形 66"/>
                <p:cNvSpPr/>
                <p:nvPr>
                  <p:custDataLst>
                    <p:tags r:id="rId7"/>
                  </p:custDataLst>
                </p:nvPr>
              </p:nvSpPr>
              <p:spPr>
                <a:xfrm>
                  <a:off x="2929050"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2" name="PA-平行四边形 66"/>
                <p:cNvSpPr/>
                <p:nvPr>
                  <p:custDataLst>
                    <p:tags r:id="rId8"/>
                  </p:custDataLst>
                </p:nvPr>
              </p:nvSpPr>
              <p:spPr>
                <a:xfrm>
                  <a:off x="3025619"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sp>
              <p:nvSpPr>
                <p:cNvPr id="83" name="PA-平行四边形 66"/>
                <p:cNvSpPr/>
                <p:nvPr>
                  <p:custDataLst>
                    <p:tags r:id="rId9"/>
                  </p:custDataLst>
                </p:nvPr>
              </p:nvSpPr>
              <p:spPr>
                <a:xfrm>
                  <a:off x="3122187" y="3959096"/>
                  <a:ext cx="105463" cy="108960"/>
                </a:xfrm>
                <a:prstGeom prst="parallelogram">
                  <a:avLst>
                    <a:gd name="adj" fmla="val 45862"/>
                  </a:avLst>
                </a:prstGeom>
                <a:grp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4800">
                    <a:solidFill>
                      <a:prstClr val="white"/>
                    </a:solidFill>
                    <a:latin typeface="+mj-lt"/>
                    <a:ea typeface="微软雅黑 Light" panose="020B0502040204020203" charset="-122"/>
                  </a:endParaRPr>
                </a:p>
              </p:txBody>
            </p:sp>
          </p:grpSp>
          <p:sp>
            <p:nvSpPr>
              <p:cNvPr id="84" name="六边形 83"/>
              <p:cNvSpPr>
                <a:spLocks noChangeAspect="1"/>
              </p:cNvSpPr>
              <p:nvPr/>
            </p:nvSpPr>
            <p:spPr>
              <a:xfrm rot="5400000">
                <a:off x="8099" y="5008"/>
                <a:ext cx="3057" cy="2638"/>
              </a:xfrm>
              <a:prstGeom prst="hexagon">
                <a:avLst/>
              </a:prstGeom>
              <a:noFill/>
              <a:ln w="12700">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cxnSp>
          <p:nvCxnSpPr>
            <p:cNvPr id="406" name="直接连接符 405"/>
            <p:cNvCxnSpPr/>
            <p:nvPr/>
          </p:nvCxnSpPr>
          <p:spPr>
            <a:xfrm flipH="1" flipV="1">
              <a:off x="9614" y="4003"/>
              <a:ext cx="15" cy="538"/>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rot="16200000" flipH="1" flipV="1">
              <a:off x="7324" y="5571"/>
              <a:ext cx="14" cy="1514"/>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rot="16200000" flipH="1" flipV="1">
              <a:off x="11917" y="5557"/>
              <a:ext cx="14" cy="1514"/>
            </a:xfrm>
            <a:prstGeom prst="line">
              <a:avLst/>
            </a:prstGeom>
            <a:ln>
              <a:solidFill>
                <a:srgbClr val="FFFFFF"/>
              </a:solidFill>
              <a:prstDash val="dash"/>
              <a:headEnd type="diamond" w="med" len="med"/>
              <a:tailEnd type="diamond" w="med" len="med"/>
            </a:ln>
          </p:spPr>
          <p:style>
            <a:lnRef idx="1">
              <a:schemeClr val="accent1"/>
            </a:lnRef>
            <a:fillRef idx="0">
              <a:schemeClr val="accent1"/>
            </a:fillRef>
            <a:effectRef idx="0">
              <a:schemeClr val="accent1"/>
            </a:effectRef>
            <a:fontRef idx="minor">
              <a:schemeClr val="tx1"/>
            </a:fontRef>
          </p:style>
        </p:cxnSp>
      </p:grpSp>
      <p:grpSp>
        <p:nvGrpSpPr>
          <p:cNvPr id="5" name="组合 4"/>
          <p:cNvGrpSpPr/>
          <p:nvPr/>
        </p:nvGrpSpPr>
        <p:grpSpPr>
          <a:xfrm>
            <a:off x="333375" y="331470"/>
            <a:ext cx="11360150" cy="567690"/>
            <a:chOff x="525" y="522"/>
            <a:chExt cx="17890" cy="894"/>
          </a:xfrm>
        </p:grpSpPr>
        <p:sp>
          <p:nvSpPr>
            <p:cNvPr id="4" name="文本框 3"/>
            <p:cNvSpPr txBox="1"/>
            <p:nvPr/>
          </p:nvSpPr>
          <p:spPr>
            <a:xfrm>
              <a:off x="525" y="522"/>
              <a:ext cx="2655" cy="774"/>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熵链科技</a:t>
              </a:r>
              <a:endParaRPr lang="zh-CN" altLang="en-US" sz="2600" i="1">
                <a:solidFill>
                  <a:schemeClr val="bg1"/>
                </a:solidFill>
                <a:latin typeface="汉仪雅酷黑简" panose="00020600040101010101" charset="-122"/>
                <a:ea typeface="汉仪雅酷黑简" panose="00020600040101010101" charset="-122"/>
              </a:endParaRPr>
            </a:p>
          </p:txBody>
        </p:sp>
        <p:grpSp>
          <p:nvGrpSpPr>
            <p:cNvPr id="90" name="组合 89"/>
            <p:cNvGrpSpPr/>
            <p:nvPr/>
          </p:nvGrpSpPr>
          <p:grpSpPr>
            <a:xfrm rot="0">
              <a:off x="2471" y="756"/>
              <a:ext cx="15944" cy="660"/>
              <a:chOff x="4932" y="809"/>
              <a:chExt cx="15944" cy="660"/>
            </a:xfrm>
          </p:grpSpPr>
          <p:sp>
            <p:nvSpPr>
              <p:cNvPr id="92" name="任意多边形: 形状 224"/>
              <p:cNvSpPr/>
              <p:nvPr/>
            </p:nvSpPr>
            <p:spPr>
              <a:xfrm>
                <a:off x="5705" y="809"/>
                <a:ext cx="15171" cy="600"/>
              </a:xfrm>
              <a:custGeom>
                <a:avLst/>
                <a:gdLst>
                  <a:gd name="connsiteX0" fmla="*/ 0 w 11611"/>
                  <a:gd name="connsiteY0" fmla="*/ 559 h 559"/>
                  <a:gd name="connsiteX1" fmla="*/ 6715 w 11611"/>
                  <a:gd name="connsiteY1" fmla="*/ 559 h 559"/>
                  <a:gd name="connsiteX2" fmla="*/ 7274 w 11611"/>
                  <a:gd name="connsiteY2" fmla="*/ 0 h 559"/>
                  <a:gd name="connsiteX3" fmla="*/ 11611 w 11611"/>
                  <a:gd name="connsiteY3" fmla="*/ 0 h 559"/>
                </a:gdLst>
                <a:ahLst/>
                <a:cxnLst>
                  <a:cxn ang="0">
                    <a:pos x="connsiteX0" y="connsiteY0"/>
                  </a:cxn>
                  <a:cxn ang="0">
                    <a:pos x="connsiteX1" y="connsiteY1"/>
                  </a:cxn>
                  <a:cxn ang="0">
                    <a:pos x="connsiteX2" y="connsiteY2"/>
                  </a:cxn>
                  <a:cxn ang="0">
                    <a:pos x="connsiteX3" y="connsiteY3"/>
                  </a:cxn>
                </a:cxnLst>
                <a:rect l="l" t="t" r="r" b="b"/>
                <a:pathLst>
                  <a:path w="11611" h="559">
                    <a:moveTo>
                      <a:pt x="0" y="559"/>
                    </a:moveTo>
                    <a:lnTo>
                      <a:pt x="6715" y="559"/>
                    </a:lnTo>
                    <a:lnTo>
                      <a:pt x="7274" y="0"/>
                    </a:lnTo>
                    <a:lnTo>
                      <a:pt x="11611" y="0"/>
                    </a:lnTo>
                  </a:path>
                </a:pathLst>
              </a:custGeom>
              <a:noFill/>
              <a:ln>
                <a:solidFill>
                  <a:srgbClr val="2B46C2"/>
                </a:solidFill>
                <a:tailEnd type="diamond" w="med" len="me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93" name="组合 92"/>
              <p:cNvGrpSpPr/>
              <p:nvPr/>
            </p:nvGrpSpPr>
            <p:grpSpPr>
              <a:xfrm rot="0" flipH="1">
                <a:off x="4932" y="1349"/>
                <a:ext cx="849" cy="120"/>
                <a:chOff x="702468" y="942975"/>
                <a:chExt cx="492918" cy="70143"/>
              </a:xfrm>
              <a:solidFill>
                <a:srgbClr val="2B46C2"/>
              </a:solidFill>
            </p:grpSpPr>
            <p:sp>
              <p:nvSpPr>
                <p:cNvPr id="94" name="平行四边形 93"/>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95" name="平行四边形 94"/>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7" name="平行四边形 96"/>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8" name="平行四边形 97"/>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sp>
        <p:nvSpPr>
          <p:cNvPr id="2" name="平行四边形 1"/>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635" y="0"/>
            <a:ext cx="12218670" cy="6858000"/>
          </a:xfrm>
          <a:prstGeom prst="rect">
            <a:avLst/>
          </a:prstGeom>
        </p:spPr>
      </p:pic>
      <p:sp>
        <p:nvSpPr>
          <p:cNvPr id="59" name="矩形 58"/>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 name="文本框 2"/>
          <p:cNvSpPr txBox="1"/>
          <p:nvPr/>
        </p:nvSpPr>
        <p:spPr>
          <a:xfrm>
            <a:off x="424815" y="331470"/>
            <a:ext cx="170497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科研能力</a:t>
            </a:r>
            <a:endParaRPr lang="zh-CN" altLang="en-US" sz="2600" i="1">
              <a:solidFill>
                <a:schemeClr val="bg1"/>
              </a:solidFill>
              <a:latin typeface="汉仪雅酷黑简" panose="00020600040101010101" charset="-122"/>
              <a:ea typeface="汉仪雅酷黑简" panose="00020600040101010101" charset="-122"/>
            </a:endParaRPr>
          </a:p>
        </p:txBody>
      </p:sp>
      <p:grpSp>
        <p:nvGrpSpPr>
          <p:cNvPr id="66" name="组合 65"/>
          <p:cNvGrpSpPr/>
          <p:nvPr/>
        </p:nvGrpSpPr>
        <p:grpSpPr>
          <a:xfrm>
            <a:off x="2202180" y="592455"/>
            <a:ext cx="9642475" cy="76200"/>
            <a:chOff x="3984" y="1331"/>
            <a:chExt cx="15185" cy="120"/>
          </a:xfrm>
        </p:grpSpPr>
        <p:cxnSp>
          <p:nvCxnSpPr>
            <p:cNvPr id="67" name="直接连接符 66"/>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68" name="组合 67"/>
            <p:cNvGrpSpPr/>
            <p:nvPr/>
          </p:nvGrpSpPr>
          <p:grpSpPr>
            <a:xfrm rot="0" flipH="1">
              <a:off x="3984" y="1331"/>
              <a:ext cx="849" cy="120"/>
              <a:chOff x="702468" y="942975"/>
              <a:chExt cx="492918" cy="70143"/>
            </a:xfrm>
            <a:solidFill>
              <a:srgbClr val="2B46C2"/>
            </a:solidFill>
          </p:grpSpPr>
          <p:sp>
            <p:nvSpPr>
              <p:cNvPr id="69" name="平行四边形 68"/>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70" name="平行四边形 69"/>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1" name="平行四边形 70"/>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2" name="平行四边形 71"/>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73" name="平行四边形 72"/>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89" name="组合 188"/>
          <p:cNvGrpSpPr/>
          <p:nvPr/>
        </p:nvGrpSpPr>
        <p:grpSpPr>
          <a:xfrm rot="0">
            <a:off x="1253490" y="1028065"/>
            <a:ext cx="9720580" cy="2050415"/>
            <a:chOff x="1671" y="1619"/>
            <a:chExt cx="15308" cy="3229"/>
          </a:xfrm>
        </p:grpSpPr>
        <p:sp>
          <p:nvSpPr>
            <p:cNvPr id="5" name="剪去对角的矩形 4"/>
            <p:cNvSpPr/>
            <p:nvPr/>
          </p:nvSpPr>
          <p:spPr>
            <a:xfrm>
              <a:off x="1671" y="2188"/>
              <a:ext cx="15309" cy="2661"/>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02" name="组合 101"/>
            <p:cNvGrpSpPr/>
            <p:nvPr/>
          </p:nvGrpSpPr>
          <p:grpSpPr>
            <a:xfrm rot="0">
              <a:off x="2234" y="2558"/>
              <a:ext cx="14183" cy="1921"/>
              <a:chOff x="2240" y="2489"/>
              <a:chExt cx="14183" cy="1921"/>
            </a:xfrm>
          </p:grpSpPr>
          <p:pic>
            <p:nvPicPr>
              <p:cNvPr id="52" name="图片 51" descr="画板 1 拷贝 2"/>
              <p:cNvPicPr>
                <a:picLocks noChangeAspect="1"/>
              </p:cNvPicPr>
              <p:nvPr/>
            </p:nvPicPr>
            <p:blipFill>
              <a:blip r:embed="rId2"/>
              <a:stretch>
                <a:fillRect/>
              </a:stretch>
            </p:blipFill>
            <p:spPr>
              <a:xfrm>
                <a:off x="6013" y="2500"/>
                <a:ext cx="2864" cy="1910"/>
              </a:xfrm>
              <a:prstGeom prst="rect">
                <a:avLst/>
              </a:prstGeom>
              <a:ln w="12700">
                <a:solidFill>
                  <a:srgbClr val="2B46C2"/>
                </a:solidFill>
              </a:ln>
            </p:spPr>
          </p:pic>
          <p:pic>
            <p:nvPicPr>
              <p:cNvPr id="53" name="图片 52" descr="C:\Users\77444\Desktop\画板 1 拷贝 3.png画板 1 拷贝 3"/>
              <p:cNvPicPr>
                <a:picLocks noChangeAspect="1"/>
              </p:cNvPicPr>
              <p:nvPr/>
            </p:nvPicPr>
            <p:blipFill>
              <a:blip r:embed="rId3"/>
              <a:srcRect/>
              <a:stretch>
                <a:fillRect/>
              </a:stretch>
            </p:blipFill>
            <p:spPr>
              <a:xfrm>
                <a:off x="9786" y="2501"/>
                <a:ext cx="2864" cy="1909"/>
              </a:xfrm>
              <a:prstGeom prst="rect">
                <a:avLst/>
              </a:prstGeom>
              <a:ln w="12700">
                <a:solidFill>
                  <a:srgbClr val="2B46C2"/>
                </a:solidFill>
              </a:ln>
            </p:spPr>
          </p:pic>
          <p:pic>
            <p:nvPicPr>
              <p:cNvPr id="54" name="图片 53" descr="画板 1 拷贝"/>
              <p:cNvPicPr>
                <a:picLocks noChangeAspect="1"/>
              </p:cNvPicPr>
              <p:nvPr/>
            </p:nvPicPr>
            <p:blipFill>
              <a:blip r:embed="rId4"/>
              <a:stretch>
                <a:fillRect/>
              </a:stretch>
            </p:blipFill>
            <p:spPr>
              <a:xfrm>
                <a:off x="13559" y="2500"/>
                <a:ext cx="2864" cy="1910"/>
              </a:xfrm>
              <a:prstGeom prst="rect">
                <a:avLst/>
              </a:prstGeom>
              <a:ln w="12700">
                <a:solidFill>
                  <a:srgbClr val="2B46C2"/>
                </a:solidFill>
              </a:ln>
            </p:spPr>
          </p:pic>
          <p:pic>
            <p:nvPicPr>
              <p:cNvPr id="55" name="图片 54" descr="画板 1"/>
              <p:cNvPicPr>
                <a:picLocks noChangeAspect="1"/>
              </p:cNvPicPr>
              <p:nvPr/>
            </p:nvPicPr>
            <p:blipFill>
              <a:blip r:embed="rId5"/>
              <a:stretch>
                <a:fillRect/>
              </a:stretch>
            </p:blipFill>
            <p:spPr>
              <a:xfrm>
                <a:off x="2240" y="2489"/>
                <a:ext cx="2864" cy="1910"/>
              </a:xfrm>
              <a:prstGeom prst="rect">
                <a:avLst/>
              </a:prstGeom>
              <a:ln w="12700">
                <a:solidFill>
                  <a:srgbClr val="2B46C2"/>
                </a:solidFill>
              </a:ln>
            </p:spPr>
          </p:pic>
        </p:grpSp>
        <p:sp>
          <p:nvSpPr>
            <p:cNvPr id="176" name="PA-标题1"/>
            <p:cNvSpPr/>
            <p:nvPr>
              <p:custDataLst>
                <p:tags r:id="rId6"/>
              </p:custDataLst>
            </p:nvPr>
          </p:nvSpPr>
          <p:spPr>
            <a:xfrm>
              <a:off x="1671" y="1619"/>
              <a:ext cx="2154" cy="567"/>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实验室</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grpSp>
        <p:nvGrpSpPr>
          <p:cNvPr id="242" name="组合 241"/>
          <p:cNvGrpSpPr/>
          <p:nvPr/>
        </p:nvGrpSpPr>
        <p:grpSpPr>
          <a:xfrm rot="0">
            <a:off x="1253490" y="3209290"/>
            <a:ext cx="9721215" cy="2051050"/>
            <a:chOff x="1671" y="5060"/>
            <a:chExt cx="15309" cy="3230"/>
          </a:xfrm>
        </p:grpSpPr>
        <p:sp>
          <p:nvSpPr>
            <p:cNvPr id="191" name="剪去对角的矩形 190"/>
            <p:cNvSpPr/>
            <p:nvPr/>
          </p:nvSpPr>
          <p:spPr>
            <a:xfrm>
              <a:off x="1671" y="5629"/>
              <a:ext cx="15309" cy="2661"/>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97" name="PA-标题1"/>
            <p:cNvSpPr/>
            <p:nvPr>
              <p:custDataLst>
                <p:tags r:id="rId7"/>
              </p:custDataLst>
            </p:nvPr>
          </p:nvSpPr>
          <p:spPr>
            <a:xfrm>
              <a:off x="1671" y="5060"/>
              <a:ext cx="2154" cy="567"/>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标准体系</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nvGrpSpPr>
            <p:cNvPr id="213" name="组合 212"/>
            <p:cNvGrpSpPr/>
            <p:nvPr/>
          </p:nvGrpSpPr>
          <p:grpSpPr>
            <a:xfrm>
              <a:off x="2234" y="5942"/>
              <a:ext cx="14183" cy="2003"/>
              <a:chOff x="2234" y="6033"/>
              <a:chExt cx="14183" cy="2003"/>
            </a:xfrm>
          </p:grpSpPr>
          <p:grpSp>
            <p:nvGrpSpPr>
              <p:cNvPr id="199" name="组合 198"/>
              <p:cNvGrpSpPr/>
              <p:nvPr/>
            </p:nvGrpSpPr>
            <p:grpSpPr>
              <a:xfrm rot="0">
                <a:off x="2234" y="6054"/>
                <a:ext cx="4201" cy="1982"/>
                <a:chOff x="1312607" y="3631220"/>
                <a:chExt cx="2667847" cy="1258657"/>
              </a:xfrm>
            </p:grpSpPr>
            <p:pic>
              <p:nvPicPr>
                <p:cNvPr id="200" name="图片 199"/>
                <p:cNvPicPr>
                  <a:picLocks noChangeAspect="1"/>
                </p:cNvPicPr>
                <p:nvPr/>
              </p:nvPicPr>
              <p:blipFill>
                <a:blip r:embed="rId8"/>
                <a:stretch>
                  <a:fillRect/>
                </a:stretch>
              </p:blipFill>
              <p:spPr>
                <a:xfrm>
                  <a:off x="1312607" y="3631221"/>
                  <a:ext cx="2667847" cy="1251671"/>
                </a:xfrm>
                <a:prstGeom prst="rect">
                  <a:avLst/>
                </a:prstGeom>
                <a:ln w="12700">
                  <a:solidFill>
                    <a:srgbClr val="2B46C2"/>
                  </a:solidFill>
                </a:ln>
                <a:effectLst/>
              </p:spPr>
            </p:pic>
            <p:sp>
              <p:nvSpPr>
                <p:cNvPr id="201" name="矩形 200"/>
                <p:cNvSpPr/>
                <p:nvPr/>
              </p:nvSpPr>
              <p:spPr>
                <a:xfrm>
                  <a:off x="1312607" y="3631220"/>
                  <a:ext cx="2667847" cy="1258657"/>
                </a:xfrm>
                <a:prstGeom prst="rect">
                  <a:avLst/>
                </a:prstGeom>
                <a:noFill/>
                <a:ln>
                  <a:solidFill>
                    <a:srgbClr val="51A6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ln>
                      <a:solidFill>
                        <a:srgbClr val="51A6FF"/>
                      </a:solidFill>
                    </a:ln>
                  </a:endParaRPr>
                </a:p>
              </p:txBody>
            </p:sp>
          </p:grpSp>
          <p:pic>
            <p:nvPicPr>
              <p:cNvPr id="205" name="图片 204"/>
              <p:cNvPicPr>
                <a:picLocks noChangeAspect="1"/>
              </p:cNvPicPr>
              <p:nvPr/>
            </p:nvPicPr>
            <p:blipFill>
              <a:blip r:embed="rId9"/>
              <a:stretch>
                <a:fillRect/>
              </a:stretch>
            </p:blipFill>
            <p:spPr>
              <a:xfrm>
                <a:off x="6804" y="6047"/>
                <a:ext cx="2761" cy="1971"/>
              </a:xfrm>
              <a:prstGeom prst="rect">
                <a:avLst/>
              </a:prstGeom>
              <a:ln w="12700">
                <a:solidFill>
                  <a:srgbClr val="2B46C2"/>
                </a:solidFill>
              </a:ln>
              <a:effectLst/>
            </p:spPr>
          </p:pic>
          <p:pic>
            <p:nvPicPr>
              <p:cNvPr id="208" name="图片 207"/>
              <p:cNvPicPr>
                <a:picLocks noChangeAspect="1"/>
              </p:cNvPicPr>
              <p:nvPr/>
            </p:nvPicPr>
            <p:blipFill>
              <a:blip r:embed="rId10"/>
              <a:stretch>
                <a:fillRect/>
              </a:stretch>
            </p:blipFill>
            <p:spPr>
              <a:xfrm>
                <a:off x="9934" y="6033"/>
                <a:ext cx="2805" cy="1971"/>
              </a:xfrm>
              <a:prstGeom prst="rect">
                <a:avLst/>
              </a:prstGeom>
              <a:ln w="12700">
                <a:solidFill>
                  <a:srgbClr val="2B46C2"/>
                </a:solidFill>
              </a:ln>
              <a:effectLst/>
            </p:spPr>
          </p:pic>
          <p:pic>
            <p:nvPicPr>
              <p:cNvPr id="211" name="图片 210"/>
              <p:cNvPicPr>
                <a:picLocks noChangeAspect="1"/>
              </p:cNvPicPr>
              <p:nvPr/>
            </p:nvPicPr>
            <p:blipFill>
              <a:blip r:embed="rId11"/>
              <a:stretch>
                <a:fillRect/>
              </a:stretch>
            </p:blipFill>
            <p:spPr>
              <a:xfrm>
                <a:off x="13108" y="6054"/>
                <a:ext cx="3309" cy="1971"/>
              </a:xfrm>
              <a:prstGeom prst="rect">
                <a:avLst/>
              </a:prstGeom>
              <a:ln w="12700">
                <a:solidFill>
                  <a:srgbClr val="2B46C2"/>
                </a:solidFill>
              </a:ln>
              <a:effectLst/>
            </p:spPr>
          </p:pic>
        </p:grpSp>
      </p:grpSp>
      <p:sp>
        <p:nvSpPr>
          <p:cNvPr id="214" name="剪去对角的矩形 213"/>
          <p:cNvSpPr/>
          <p:nvPr/>
        </p:nvSpPr>
        <p:spPr>
          <a:xfrm>
            <a:off x="1253490" y="5751830"/>
            <a:ext cx="9721215" cy="854710"/>
          </a:xfrm>
          <a:prstGeom prst="snip2DiagRect">
            <a:avLst/>
          </a:prstGeom>
          <a:solidFill>
            <a:schemeClr val="tx1">
              <a:alpha val="50000"/>
            </a:schemeClr>
          </a:solidFill>
          <a:ln w="12700">
            <a:no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15" name="PA-标题1"/>
          <p:cNvSpPr/>
          <p:nvPr>
            <p:custDataLst>
              <p:tags r:id="rId12"/>
            </p:custDataLst>
          </p:nvPr>
        </p:nvSpPr>
        <p:spPr>
          <a:xfrm>
            <a:off x="1253490" y="5390515"/>
            <a:ext cx="1367790" cy="360045"/>
          </a:xfrm>
          <a:prstGeom prst="snip2DiagRect">
            <a:avLst/>
          </a:prstGeom>
          <a:solidFill>
            <a:srgbClr val="2B46C2"/>
          </a:solidFill>
          <a:ln w="8373" cap="flat">
            <a:noFill/>
            <a:prstDash val="solid"/>
            <a:miter/>
          </a:ln>
        </p:spPr>
        <p:txBody>
          <a:bodyPr rtlCol="0" anchor="ctr"/>
          <a:p>
            <a:pPr algn="ctr"/>
            <a:r>
              <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rPr>
              <a:t>战略伙伴</a:t>
            </a:r>
            <a:endParaRPr lang="zh-CN" altLang="en-US" sz="1400" b="1" dirty="0">
              <a:solidFill>
                <a:schemeClr val="bg1"/>
              </a:solidFill>
              <a:effectLst>
                <a:outerShdw blurRad="177800" dist="38100" dir="5400000" algn="t" rotWithShape="0">
                  <a:srgbClr val="002060">
                    <a:alpha val="24000"/>
                  </a:srgbClr>
                </a:outerShdw>
              </a:effectLst>
              <a:latin typeface="微软雅黑" panose="020B0503020204020204" charset="-122"/>
              <a:ea typeface="微软雅黑" panose="020B0503020204020204" charset="-122"/>
            </a:endParaRPr>
          </a:p>
        </p:txBody>
      </p:sp>
      <p:grpSp>
        <p:nvGrpSpPr>
          <p:cNvPr id="241" name="组合 240"/>
          <p:cNvGrpSpPr/>
          <p:nvPr/>
        </p:nvGrpSpPr>
        <p:grpSpPr>
          <a:xfrm rot="0">
            <a:off x="1610995" y="5947410"/>
            <a:ext cx="2014220" cy="410210"/>
            <a:chOff x="2234" y="9253"/>
            <a:chExt cx="3172" cy="646"/>
          </a:xfrm>
        </p:grpSpPr>
        <p:sp>
          <p:nvSpPr>
            <p:cNvPr id="230" name="矩形 229"/>
            <p:cNvSpPr/>
            <p:nvPr/>
          </p:nvSpPr>
          <p:spPr>
            <a:xfrm>
              <a:off x="2234" y="9253"/>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4" name="图片 233"/>
            <p:cNvPicPr>
              <a:picLocks noChangeAspect="1"/>
            </p:cNvPicPr>
            <p:nvPr/>
          </p:nvPicPr>
          <p:blipFill>
            <a:blip r:embed="rId13"/>
            <a:stretch>
              <a:fillRect/>
            </a:stretch>
          </p:blipFill>
          <p:spPr>
            <a:xfrm>
              <a:off x="3155" y="9399"/>
              <a:ext cx="1547" cy="399"/>
            </a:xfrm>
            <a:prstGeom prst="rect">
              <a:avLst/>
            </a:prstGeom>
          </p:spPr>
        </p:pic>
      </p:grpSp>
      <p:grpSp>
        <p:nvGrpSpPr>
          <p:cNvPr id="240" name="组合 239"/>
          <p:cNvGrpSpPr/>
          <p:nvPr/>
        </p:nvGrpSpPr>
        <p:grpSpPr>
          <a:xfrm>
            <a:off x="3888740" y="5946775"/>
            <a:ext cx="2014220" cy="410210"/>
            <a:chOff x="5597" y="9253"/>
            <a:chExt cx="3172" cy="646"/>
          </a:xfrm>
        </p:grpSpPr>
        <p:sp>
          <p:nvSpPr>
            <p:cNvPr id="231" name="矩形 230"/>
            <p:cNvSpPr/>
            <p:nvPr/>
          </p:nvSpPr>
          <p:spPr>
            <a:xfrm>
              <a:off x="5597" y="9253"/>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5" name="图片 234"/>
            <p:cNvPicPr>
              <a:picLocks noChangeAspect="1"/>
            </p:cNvPicPr>
            <p:nvPr/>
          </p:nvPicPr>
          <p:blipFill>
            <a:blip r:embed="rId14"/>
            <a:stretch>
              <a:fillRect/>
            </a:stretch>
          </p:blipFill>
          <p:spPr>
            <a:xfrm>
              <a:off x="5814" y="9399"/>
              <a:ext cx="2641" cy="406"/>
            </a:xfrm>
            <a:prstGeom prst="rect">
              <a:avLst/>
            </a:prstGeom>
          </p:spPr>
        </p:pic>
      </p:grpSp>
      <p:grpSp>
        <p:nvGrpSpPr>
          <p:cNvPr id="239" name="组合 238"/>
          <p:cNvGrpSpPr/>
          <p:nvPr/>
        </p:nvGrpSpPr>
        <p:grpSpPr>
          <a:xfrm>
            <a:off x="6166485" y="5946545"/>
            <a:ext cx="2013585" cy="410289"/>
            <a:chOff x="9095" y="9253"/>
            <a:chExt cx="3172" cy="646"/>
          </a:xfrm>
        </p:grpSpPr>
        <p:sp>
          <p:nvSpPr>
            <p:cNvPr id="232" name="矩形 231"/>
            <p:cNvSpPr/>
            <p:nvPr/>
          </p:nvSpPr>
          <p:spPr>
            <a:xfrm>
              <a:off x="9095" y="9253"/>
              <a:ext cx="3172" cy="646"/>
            </a:xfrm>
            <a:prstGeom prst="rect">
              <a:avLst/>
            </a:prstGeom>
            <a:solidFill>
              <a:schemeClr val="bg1"/>
            </a:solidFill>
            <a:ln>
              <a:solidFill>
                <a:srgbClr val="2B46C2"/>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kumimoji="1" lang="zh-CN" altLang="en-US"/>
            </a:p>
          </p:txBody>
        </p:sp>
        <p:pic>
          <p:nvPicPr>
            <p:cNvPr id="236" name="图片 235"/>
            <p:cNvPicPr>
              <a:picLocks noChangeAspect="1"/>
            </p:cNvPicPr>
            <p:nvPr/>
          </p:nvPicPr>
          <p:blipFill>
            <a:blip r:embed="rId15"/>
            <a:stretch>
              <a:fillRect/>
            </a:stretch>
          </p:blipFill>
          <p:spPr>
            <a:xfrm>
              <a:off x="9793" y="9265"/>
              <a:ext cx="1776" cy="616"/>
            </a:xfrm>
            <a:prstGeom prst="rect">
              <a:avLst/>
            </a:prstGeom>
          </p:spPr>
        </p:pic>
      </p:grpSp>
      <p:grpSp>
        <p:nvGrpSpPr>
          <p:cNvPr id="238" name="组合 237"/>
          <p:cNvGrpSpPr/>
          <p:nvPr/>
        </p:nvGrpSpPr>
        <p:grpSpPr>
          <a:xfrm>
            <a:off x="8443595" y="5938520"/>
            <a:ext cx="2014220" cy="410210"/>
            <a:chOff x="13298" y="9240"/>
            <a:chExt cx="3172" cy="646"/>
          </a:xfrm>
        </p:grpSpPr>
        <p:sp>
          <p:nvSpPr>
            <p:cNvPr id="233" name="矩形 232"/>
            <p:cNvSpPr/>
            <p:nvPr/>
          </p:nvSpPr>
          <p:spPr>
            <a:xfrm>
              <a:off x="13298" y="9240"/>
              <a:ext cx="3172" cy="646"/>
            </a:xfrm>
            <a:prstGeom prst="rect">
              <a:avLst/>
            </a:prstGeom>
            <a:ln>
              <a:solidFill>
                <a:srgbClr val="2B46C2"/>
              </a:solidFill>
            </a:ln>
          </p:spPr>
          <p:style>
            <a:lnRef idx="2">
              <a:schemeClr val="accent5"/>
            </a:lnRef>
            <a:fillRef idx="1">
              <a:schemeClr val="lt1"/>
            </a:fillRef>
            <a:effectRef idx="0">
              <a:schemeClr val="accent5"/>
            </a:effectRef>
            <a:fontRef idx="minor">
              <a:schemeClr val="dk1"/>
            </a:fontRef>
          </p:style>
          <p:txBody>
            <a:bodyPr rtlCol="0" anchor="ctr"/>
            <a:p>
              <a:pPr algn="ctr"/>
              <a:endParaRPr kumimoji="1" lang="zh-CN" altLang="en-US"/>
            </a:p>
          </p:txBody>
        </p:sp>
        <p:pic>
          <p:nvPicPr>
            <p:cNvPr id="237" name="图片 236"/>
            <p:cNvPicPr>
              <a:picLocks noChangeAspect="1"/>
            </p:cNvPicPr>
            <p:nvPr/>
          </p:nvPicPr>
          <p:blipFill>
            <a:blip r:embed="rId16"/>
            <a:stretch>
              <a:fillRect/>
            </a:stretch>
          </p:blipFill>
          <p:spPr>
            <a:xfrm>
              <a:off x="13529" y="9448"/>
              <a:ext cx="2711" cy="243"/>
            </a:xfrm>
            <a:prstGeom prst="rect">
              <a:avLst/>
            </a:prstGeom>
          </p:spPr>
        </p:pic>
      </p:grpSp>
      <p:sp>
        <p:nvSpPr>
          <p:cNvPr id="4" name="平行四边形 3"/>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9"/>
                                        </p:tgtEl>
                                        <p:attrNameLst>
                                          <p:attrName>style.visibility</p:attrName>
                                        </p:attrNameLst>
                                      </p:cBhvr>
                                      <p:to>
                                        <p:strVal val="visible"/>
                                      </p:to>
                                    </p:set>
                                    <p:animEffect transition="in" filter="fade">
                                      <p:cBhvr>
                                        <p:cTn id="7"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grpSp>
        <p:nvGrpSpPr>
          <p:cNvPr id="26" name="组合 25"/>
          <p:cNvGrpSpPr/>
          <p:nvPr/>
        </p:nvGrpSpPr>
        <p:grpSpPr>
          <a:xfrm>
            <a:off x="-2105025" y="3175"/>
            <a:ext cx="16962120" cy="6858000"/>
            <a:chOff x="-3291" y="2"/>
            <a:chExt cx="26640" cy="10800"/>
          </a:xfrm>
        </p:grpSpPr>
        <p:sp>
          <p:nvSpPr>
            <p:cNvPr id="28" name="矩形 27"/>
            <p:cNvSpPr/>
            <p:nvPr/>
          </p:nvSpPr>
          <p:spPr>
            <a:xfrm>
              <a:off x="23" y="2"/>
              <a:ext cx="1920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92" name="任意多边形 91"/>
          <p:cNvSpPr/>
          <p:nvPr/>
        </p:nvSpPr>
        <p:spPr>
          <a:xfrm>
            <a:off x="580390" y="797878"/>
            <a:ext cx="2654935" cy="69532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9" name="文本框 88"/>
          <p:cNvSpPr txBox="1"/>
          <p:nvPr/>
        </p:nvSpPr>
        <p:spPr>
          <a:xfrm>
            <a:off x="3275965" y="6306820"/>
            <a:ext cx="564515" cy="368300"/>
          </a:xfrm>
          <a:prstGeom prst="rect">
            <a:avLst/>
          </a:prstGeom>
          <a:noFill/>
        </p:spPr>
        <p:txBody>
          <a:bodyPr wrap="square" rtlCol="0">
            <a:spAutoFit/>
          </a:bodyPr>
          <a:p>
            <a:r>
              <a:rPr lang="en-US" altLang="zh-CN">
                <a:solidFill>
                  <a:schemeClr val="bg1"/>
                </a:solidFill>
              </a:rPr>
              <a:t>...</a:t>
            </a:r>
            <a:endParaRPr lang="en-US" altLang="zh-CN">
              <a:solidFill>
                <a:schemeClr val="bg1"/>
              </a:solidFill>
            </a:endParaRPr>
          </a:p>
        </p:txBody>
      </p:sp>
      <p:sp>
        <p:nvSpPr>
          <p:cNvPr id="90" name="文本框 89"/>
          <p:cNvSpPr txBox="1"/>
          <p:nvPr/>
        </p:nvSpPr>
        <p:spPr>
          <a:xfrm>
            <a:off x="8450580" y="6306820"/>
            <a:ext cx="564515" cy="368300"/>
          </a:xfrm>
          <a:prstGeom prst="rect">
            <a:avLst/>
          </a:prstGeom>
          <a:noFill/>
        </p:spPr>
        <p:txBody>
          <a:bodyPr wrap="square" rtlCol="0">
            <a:spAutoFit/>
          </a:bodyPr>
          <a:p>
            <a:r>
              <a:rPr lang="en-US" altLang="zh-CN">
                <a:solidFill>
                  <a:schemeClr val="bg1"/>
                </a:solidFill>
              </a:rPr>
              <a:t>...</a:t>
            </a:r>
            <a:endParaRPr lang="en-US" altLang="zh-CN">
              <a:solidFill>
                <a:schemeClr val="bg1"/>
              </a:solidFill>
            </a:endParaRPr>
          </a:p>
        </p:txBody>
      </p:sp>
      <p:grpSp>
        <p:nvGrpSpPr>
          <p:cNvPr id="17" name="组合 16"/>
          <p:cNvGrpSpPr/>
          <p:nvPr/>
        </p:nvGrpSpPr>
        <p:grpSpPr>
          <a:xfrm>
            <a:off x="377190" y="752475"/>
            <a:ext cx="3636645" cy="5377815"/>
            <a:chOff x="594" y="1185"/>
            <a:chExt cx="5727" cy="8469"/>
          </a:xfrm>
        </p:grpSpPr>
        <p:sp>
          <p:nvSpPr>
            <p:cNvPr id="85" name="矩形 84"/>
            <p:cNvSpPr/>
            <p:nvPr/>
          </p:nvSpPr>
          <p:spPr>
            <a:xfrm>
              <a:off x="594" y="1185"/>
              <a:ext cx="4425" cy="1161"/>
            </a:xfrm>
            <a:prstGeom prst="rect">
              <a:avLst/>
            </a:prstGeom>
          </p:spPr>
          <p:txBody>
            <a:bodyPr wrap="square">
              <a:spAutoFit/>
            </a:bodyPr>
            <a:p>
              <a:pPr algn="r">
                <a:lnSpc>
                  <a:spcPct val="150000"/>
                </a:lnSpc>
              </a:pPr>
              <a:r>
                <a:rPr lang="zh-CN" altLang="en-US" sz="1200" dirty="0">
                  <a:solidFill>
                    <a:schemeClr val="bg1"/>
                  </a:solidFill>
                  <a:latin typeface="微软雅黑" panose="020B0503020204020204" charset="-122"/>
                  <a:ea typeface="微软雅黑" panose="020B0503020204020204" charset="-122"/>
                </a:rPr>
                <a:t>海峡链创始发起与</a:t>
              </a:r>
              <a:endParaRPr lang="zh-CN" altLang="en-US"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建设单位</a:t>
              </a:r>
              <a:endParaRPr lang="zh-CN" altLang="en-US" sz="1600" b="1" dirty="0">
                <a:solidFill>
                  <a:schemeClr val="bg1"/>
                </a:solidFill>
                <a:latin typeface="微软雅黑" panose="020B0503020204020204" charset="-122"/>
                <a:ea typeface="微软雅黑" panose="020B0503020204020204" charset="-122"/>
              </a:endParaRPr>
            </a:p>
          </p:txBody>
        </p:sp>
        <p:grpSp>
          <p:nvGrpSpPr>
            <p:cNvPr id="9" name="组合 8"/>
            <p:cNvGrpSpPr/>
            <p:nvPr/>
          </p:nvGrpSpPr>
          <p:grpSpPr>
            <a:xfrm>
              <a:off x="888" y="3046"/>
              <a:ext cx="4472" cy="1094"/>
              <a:chOff x="888" y="3073"/>
              <a:chExt cx="4472" cy="1094"/>
            </a:xfrm>
          </p:grpSpPr>
          <p:sp>
            <p:nvSpPr>
              <p:cNvPr id="77" name="矩形 76"/>
              <p:cNvSpPr/>
              <p:nvPr/>
            </p:nvSpPr>
            <p:spPr>
              <a:xfrm>
                <a:off x="888" y="3140"/>
                <a:ext cx="4425" cy="959"/>
              </a:xfrm>
              <a:prstGeom prst="rect">
                <a:avLst/>
              </a:prstGeom>
            </p:spPr>
            <p:txBody>
              <a:bodyPr wrap="square">
                <a:spAutoFit/>
              </a:bodyPr>
              <a:p>
                <a:pPr algn="r"/>
                <a:r>
                  <a:rPr lang="zh-CN" altLang="en-US" sz="1200" dirty="0">
                    <a:solidFill>
                      <a:schemeClr val="bg1"/>
                    </a:solidFill>
                    <a:latin typeface="微软雅黑" panose="020B0503020204020204" charset="-122"/>
                    <a:ea typeface="微软雅黑" panose="020B0503020204020204" charset="-122"/>
                  </a:rPr>
                  <a:t>数字福建区块链应用服务技术平台</a:t>
                </a:r>
                <a:endParaRPr lang="zh-CN" altLang="en-US"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支撑单位</a:t>
                </a:r>
                <a:endParaRPr lang="zh-CN" altLang="en-US" sz="1600" b="1" dirty="0">
                  <a:solidFill>
                    <a:schemeClr val="bg1"/>
                  </a:solidFill>
                  <a:latin typeface="微软雅黑" panose="020B0503020204020204" charset="-122"/>
                  <a:ea typeface="微软雅黑" panose="020B0503020204020204" charset="-122"/>
                </a:endParaRPr>
              </a:p>
            </p:txBody>
          </p:sp>
          <p:sp>
            <p:nvSpPr>
              <p:cNvPr id="98" name="任意多边形 97"/>
              <p:cNvSpPr/>
              <p:nvPr/>
            </p:nvSpPr>
            <p:spPr>
              <a:xfrm>
                <a:off x="1180" y="3073"/>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7" name="组合 6"/>
            <p:cNvGrpSpPr/>
            <p:nvPr/>
          </p:nvGrpSpPr>
          <p:grpSpPr>
            <a:xfrm>
              <a:off x="1289" y="4840"/>
              <a:ext cx="4480" cy="1094"/>
              <a:chOff x="1289" y="4905"/>
              <a:chExt cx="4480" cy="1094"/>
            </a:xfrm>
          </p:grpSpPr>
          <p:sp>
            <p:nvSpPr>
              <p:cNvPr id="78" name="矩形 77"/>
              <p:cNvSpPr/>
              <p:nvPr/>
            </p:nvSpPr>
            <p:spPr>
              <a:xfrm>
                <a:off x="1289" y="4964"/>
                <a:ext cx="4425" cy="959"/>
              </a:xfrm>
              <a:prstGeom prst="rect">
                <a:avLst/>
              </a:prstGeom>
            </p:spPr>
            <p:txBody>
              <a:bodyPr wrap="square">
                <a:spAutoFit/>
              </a:bodyPr>
              <a:p>
                <a:pPr algn="r"/>
                <a:r>
                  <a:rPr lang="en-GB" altLang="zh-CN" sz="1200" dirty="0">
                    <a:solidFill>
                      <a:schemeClr val="bg1"/>
                    </a:solidFill>
                    <a:latin typeface="微软雅黑" panose="020B0503020204020204" charset="-122"/>
                    <a:ea typeface="微软雅黑" panose="020B0503020204020204" charset="-122"/>
                    <a:cs typeface="微软雅黑" panose="020B0503020204020204" charset="-122"/>
                  </a:rPr>
                  <a:t>BSN</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福建省区块链主干网</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唯一运营商</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99" name="任意多边形 98"/>
              <p:cNvSpPr/>
              <p:nvPr/>
            </p:nvSpPr>
            <p:spPr>
              <a:xfrm>
                <a:off x="1589" y="4905"/>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5" name="组合 4"/>
            <p:cNvGrpSpPr/>
            <p:nvPr/>
          </p:nvGrpSpPr>
          <p:grpSpPr>
            <a:xfrm>
              <a:off x="1498" y="6634"/>
              <a:ext cx="4471" cy="1160"/>
              <a:chOff x="1498" y="6737"/>
              <a:chExt cx="4471" cy="1160"/>
            </a:xfrm>
          </p:grpSpPr>
          <p:sp>
            <p:nvSpPr>
              <p:cNvPr id="86" name="矩形 85"/>
              <p:cNvSpPr/>
              <p:nvPr/>
            </p:nvSpPr>
            <p:spPr>
              <a:xfrm>
                <a:off x="1498" y="6737"/>
                <a:ext cx="4425" cy="1161"/>
              </a:xfrm>
              <a:prstGeom prst="rect">
                <a:avLst/>
              </a:prstGeom>
            </p:spPr>
            <p:txBody>
              <a:bodyPr wrap="square">
                <a:spAutoFit/>
              </a:bodyPr>
              <a:p>
                <a:pPr algn="r">
                  <a:lnSpc>
                    <a:spcPct val="150000"/>
                  </a:lnSpc>
                </a:pPr>
                <a:r>
                  <a:rPr lang="zh-CN" sz="1200" dirty="0">
                    <a:solidFill>
                      <a:schemeClr val="bg1"/>
                    </a:solidFill>
                    <a:latin typeface="微软雅黑" panose="020B0503020204020204" charset="-122"/>
                    <a:ea typeface="微软雅黑" panose="020B0503020204020204" charset="-122"/>
                  </a:rPr>
                  <a:t>福建首个区块链团体标准</a:t>
                </a:r>
                <a:endParaRPr lang="zh-CN"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第一编制单位</a:t>
                </a:r>
                <a:endParaRPr lang="zh-CN" altLang="en-US" sz="1600" b="1" dirty="0">
                  <a:solidFill>
                    <a:schemeClr val="bg1"/>
                  </a:solidFill>
                  <a:latin typeface="微软雅黑" panose="020B0503020204020204" charset="-122"/>
                  <a:ea typeface="微软雅黑" panose="020B0503020204020204" charset="-122"/>
                </a:endParaRPr>
              </a:p>
            </p:txBody>
          </p:sp>
          <p:sp>
            <p:nvSpPr>
              <p:cNvPr id="100" name="任意多边形 99"/>
              <p:cNvSpPr/>
              <p:nvPr/>
            </p:nvSpPr>
            <p:spPr>
              <a:xfrm>
                <a:off x="1789" y="6784"/>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4" name="组合 3"/>
            <p:cNvGrpSpPr/>
            <p:nvPr/>
          </p:nvGrpSpPr>
          <p:grpSpPr>
            <a:xfrm>
              <a:off x="1897" y="8494"/>
              <a:ext cx="4424" cy="1160"/>
              <a:chOff x="1897" y="8741"/>
              <a:chExt cx="4424" cy="1160"/>
            </a:xfrm>
          </p:grpSpPr>
          <p:sp>
            <p:nvSpPr>
              <p:cNvPr id="87" name="矩形 86"/>
              <p:cNvSpPr/>
              <p:nvPr/>
            </p:nvSpPr>
            <p:spPr>
              <a:xfrm>
                <a:off x="1897" y="8741"/>
                <a:ext cx="4425" cy="1161"/>
              </a:xfrm>
              <a:prstGeom prst="rect">
                <a:avLst/>
              </a:prstGeom>
            </p:spPr>
            <p:txBody>
              <a:bodyPr wrap="square">
                <a:spAutoFit/>
              </a:bodyPr>
              <a:p>
                <a:pPr algn="r">
                  <a:lnSpc>
                    <a:spcPct val="150000"/>
                  </a:lnSpc>
                </a:pPr>
                <a:r>
                  <a:rPr lang="zh-CN" sz="1200" dirty="0">
                    <a:solidFill>
                      <a:schemeClr val="bg1"/>
                    </a:solidFill>
                    <a:latin typeface="微软雅黑" panose="020B0503020204020204" charset="-122"/>
                    <a:ea typeface="微软雅黑" panose="020B0503020204020204" charset="-122"/>
                  </a:rPr>
                  <a:t>全国首个城市元宇宙（武夷山）</a:t>
                </a:r>
                <a:endParaRPr lang="zh-CN" sz="1200" dirty="0">
                  <a:solidFill>
                    <a:schemeClr val="bg1"/>
                  </a:solidFill>
                  <a:latin typeface="微软雅黑" panose="020B0503020204020204" charset="-122"/>
                  <a:ea typeface="微软雅黑" panose="020B0503020204020204" charset="-122"/>
                </a:endParaRPr>
              </a:p>
              <a:p>
                <a:pPr algn="r">
                  <a:lnSpc>
                    <a:spcPct val="150000"/>
                  </a:lnSpc>
                </a:pPr>
                <a:r>
                  <a:rPr lang="zh-CN" altLang="en-US" sz="1600" b="1" dirty="0">
                    <a:solidFill>
                      <a:schemeClr val="bg1"/>
                    </a:solidFill>
                    <a:latin typeface="微软雅黑" panose="020B0503020204020204" charset="-122"/>
                    <a:ea typeface="微软雅黑" panose="020B0503020204020204" charset="-122"/>
                  </a:rPr>
                  <a:t>设计建设方</a:t>
                </a:r>
                <a:endParaRPr lang="zh-CN" altLang="en-US" sz="1600" b="1" dirty="0">
                  <a:solidFill>
                    <a:schemeClr val="bg1"/>
                  </a:solidFill>
                  <a:latin typeface="微软雅黑" panose="020B0503020204020204" charset="-122"/>
                  <a:ea typeface="微软雅黑" panose="020B0503020204020204" charset="-122"/>
                </a:endParaRPr>
              </a:p>
            </p:txBody>
          </p:sp>
          <p:sp>
            <p:nvSpPr>
              <p:cNvPr id="101" name="任意多边形 100"/>
              <p:cNvSpPr/>
              <p:nvPr/>
            </p:nvSpPr>
            <p:spPr>
              <a:xfrm>
                <a:off x="2101" y="8774"/>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6" name="组合 15"/>
          <p:cNvGrpSpPr/>
          <p:nvPr/>
        </p:nvGrpSpPr>
        <p:grpSpPr>
          <a:xfrm>
            <a:off x="8298815" y="803275"/>
            <a:ext cx="3489960" cy="5327650"/>
            <a:chOff x="13068" y="1265"/>
            <a:chExt cx="5496" cy="8390"/>
          </a:xfrm>
        </p:grpSpPr>
        <p:grpSp>
          <p:nvGrpSpPr>
            <p:cNvPr id="11" name="组合 10"/>
            <p:cNvGrpSpPr/>
            <p:nvPr/>
          </p:nvGrpSpPr>
          <p:grpSpPr>
            <a:xfrm>
              <a:off x="14140" y="1265"/>
              <a:ext cx="4424" cy="1094"/>
              <a:chOff x="14124" y="1265"/>
              <a:chExt cx="4424" cy="1094"/>
            </a:xfrm>
          </p:grpSpPr>
          <p:sp>
            <p:nvSpPr>
              <p:cNvPr id="79" name="矩形 78"/>
              <p:cNvSpPr/>
              <p:nvPr/>
            </p:nvSpPr>
            <p:spPr>
              <a:xfrm>
                <a:off x="14124" y="1320"/>
                <a:ext cx="4425" cy="959"/>
              </a:xfrm>
              <a:prstGeom prst="rect">
                <a:avLst/>
              </a:prstGeom>
            </p:spPr>
            <p:txBody>
              <a:bodyPr wrap="square">
                <a:spAutoFit/>
              </a:bodyPr>
              <a:p>
                <a:pPr algn="l"/>
                <a:r>
                  <a:rPr lang="zh-CN" altLang="en-US" sz="1200" dirty="0">
                    <a:solidFill>
                      <a:schemeClr val="bg1"/>
                    </a:solidFill>
                    <a:latin typeface="微软雅黑" panose="020B0503020204020204" charset="-122"/>
                    <a:ea typeface="微软雅黑" panose="020B0503020204020204" charset="-122"/>
                  </a:rPr>
                  <a:t>福建省区块链协会</a:t>
                </a:r>
                <a:endParaRPr lang="zh-CN" altLang="en-US" sz="1200" dirty="0">
                  <a:solidFill>
                    <a:schemeClr val="bg1"/>
                  </a:solidFill>
                  <a:latin typeface="微软雅黑" panose="020B0503020204020204" charset="-122"/>
                  <a:ea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rPr>
                  <a:t>会长单位</a:t>
                </a:r>
                <a:endParaRPr lang="zh-CN" altLang="en-US" sz="1600" b="1" dirty="0">
                  <a:solidFill>
                    <a:schemeClr val="bg1"/>
                  </a:solidFill>
                  <a:latin typeface="微软雅黑" panose="020B0503020204020204" charset="-122"/>
                  <a:ea typeface="微软雅黑" panose="020B0503020204020204" charset="-122"/>
                </a:endParaRPr>
              </a:p>
            </p:txBody>
          </p:sp>
          <p:sp>
            <p:nvSpPr>
              <p:cNvPr id="103" name="任意多边形 102"/>
              <p:cNvSpPr/>
              <p:nvPr/>
            </p:nvSpPr>
            <p:spPr>
              <a:xfrm flipH="1">
                <a:off x="14124" y="1265"/>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10" name="组合 9"/>
            <p:cNvGrpSpPr/>
            <p:nvPr/>
          </p:nvGrpSpPr>
          <p:grpSpPr>
            <a:xfrm>
              <a:off x="13749" y="3089"/>
              <a:ext cx="4424" cy="1094"/>
              <a:chOff x="13733" y="3083"/>
              <a:chExt cx="4424" cy="1094"/>
            </a:xfrm>
          </p:grpSpPr>
          <p:sp>
            <p:nvSpPr>
              <p:cNvPr id="80" name="矩形 79"/>
              <p:cNvSpPr/>
              <p:nvPr/>
            </p:nvSpPr>
            <p:spPr>
              <a:xfrm>
                <a:off x="13733" y="3165"/>
                <a:ext cx="4425" cy="959"/>
              </a:xfrm>
              <a:prstGeom prst="rect">
                <a:avLst/>
              </a:prstGeom>
            </p:spPr>
            <p:txBody>
              <a:bodyPr wrap="square">
                <a:spAutoFit/>
              </a:bodyPr>
              <a:p>
                <a:pPr algn="l"/>
                <a:r>
                  <a:rPr lang="zh-CN" altLang="en-US" sz="1200" dirty="0">
                    <a:solidFill>
                      <a:schemeClr val="bg1"/>
                    </a:solidFill>
                    <a:latin typeface="微软雅黑" panose="020B0503020204020204" charset="-122"/>
                    <a:ea typeface="微软雅黑" panose="020B0503020204020204" charset="-122"/>
                  </a:rPr>
                  <a:t>工业和信息化部人才交流中心</a:t>
                </a:r>
                <a:endParaRPr lang="zh-CN" altLang="en-US" sz="1200" dirty="0">
                  <a:solidFill>
                    <a:schemeClr val="bg1"/>
                  </a:solidFill>
                  <a:latin typeface="微软雅黑" panose="020B0503020204020204" charset="-122"/>
                  <a:ea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rPr>
                  <a:t>区块链人才能力提升机构</a:t>
                </a:r>
                <a:endParaRPr lang="zh-CN" altLang="en-US" sz="1600" b="1" dirty="0">
                  <a:solidFill>
                    <a:schemeClr val="bg1"/>
                  </a:solidFill>
                  <a:latin typeface="微软雅黑" panose="020B0503020204020204" charset="-122"/>
                  <a:ea typeface="微软雅黑" panose="020B0503020204020204" charset="-122"/>
                </a:endParaRPr>
              </a:p>
            </p:txBody>
          </p:sp>
          <p:sp>
            <p:nvSpPr>
              <p:cNvPr id="104" name="任意多边形 103"/>
              <p:cNvSpPr/>
              <p:nvPr/>
            </p:nvSpPr>
            <p:spPr>
              <a:xfrm flipH="1">
                <a:off x="13789" y="3083"/>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8" name="组合 7"/>
            <p:cNvGrpSpPr/>
            <p:nvPr/>
          </p:nvGrpSpPr>
          <p:grpSpPr>
            <a:xfrm>
              <a:off x="13596" y="4913"/>
              <a:ext cx="4180" cy="1094"/>
              <a:chOff x="13580" y="4872"/>
              <a:chExt cx="4180" cy="1094"/>
            </a:xfrm>
          </p:grpSpPr>
          <p:sp>
            <p:nvSpPr>
              <p:cNvPr id="88" name="矩形 87"/>
              <p:cNvSpPr/>
              <p:nvPr/>
            </p:nvSpPr>
            <p:spPr>
              <a:xfrm>
                <a:off x="13597" y="4900"/>
                <a:ext cx="2752" cy="959"/>
              </a:xfrm>
              <a:prstGeom prst="rect">
                <a:avLst/>
              </a:prstGeom>
            </p:spPr>
            <p:txBody>
              <a:bodyPr wrap="square">
                <a:spAutoFit/>
              </a:bodyPr>
              <a:p>
                <a:r>
                  <a:rPr lang="en-US" altLang="zh-CN" sz="1200" dirty="0">
                    <a:solidFill>
                      <a:schemeClr val="bg1"/>
                    </a:solidFill>
                    <a:latin typeface="微软雅黑" panose="020B0503020204020204" charset="-122"/>
                    <a:ea typeface="微软雅黑" panose="020B0503020204020204" charset="-122"/>
                    <a:cs typeface="微软雅黑" panose="020B0503020204020204" charset="-122"/>
                  </a:rPr>
                  <a:t>2021</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中国区块链</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百强企业</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5" name="任意多边形 104"/>
              <p:cNvSpPr/>
              <p:nvPr/>
            </p:nvSpPr>
            <p:spPr>
              <a:xfrm flipH="1">
                <a:off x="13580" y="4872"/>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6" name="组合 5"/>
            <p:cNvGrpSpPr/>
            <p:nvPr/>
          </p:nvGrpSpPr>
          <p:grpSpPr>
            <a:xfrm>
              <a:off x="13316" y="6737"/>
              <a:ext cx="4424" cy="1094"/>
              <a:chOff x="13300" y="6676"/>
              <a:chExt cx="4424" cy="1094"/>
            </a:xfrm>
          </p:grpSpPr>
          <p:sp>
            <p:nvSpPr>
              <p:cNvPr id="81" name="矩形 80"/>
              <p:cNvSpPr/>
              <p:nvPr/>
            </p:nvSpPr>
            <p:spPr>
              <a:xfrm>
                <a:off x="13300" y="6736"/>
                <a:ext cx="4425" cy="959"/>
              </a:xfrm>
              <a:prstGeom prst="rect">
                <a:avLst/>
              </a:prstGeom>
            </p:spPr>
            <p:txBody>
              <a:bodyPr wrap="square">
                <a:spAutoFit/>
              </a:bodyPr>
              <a:p>
                <a:pPr algn="l"/>
                <a:r>
                  <a:rPr lang="en-GB" altLang="zh-CN" sz="1200" dirty="0">
                    <a:solidFill>
                      <a:schemeClr val="bg1"/>
                    </a:solidFill>
                    <a:latin typeface="微软雅黑" panose="020B0503020204020204" charset="-122"/>
                    <a:ea typeface="微软雅黑" panose="020B0503020204020204" charset="-122"/>
                    <a:cs typeface="微软雅黑" panose="020B0503020204020204" charset="-122"/>
                  </a:rPr>
                  <a:t>FISCO BCOS</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解决方案</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gn="l">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合作伙伴</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6" name="任意多边形 105"/>
              <p:cNvSpPr/>
              <p:nvPr/>
            </p:nvSpPr>
            <p:spPr>
              <a:xfrm flipH="1">
                <a:off x="13300" y="6676"/>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nvGrpSpPr>
            <p:cNvPr id="3" name="组合 2"/>
            <p:cNvGrpSpPr/>
            <p:nvPr/>
          </p:nvGrpSpPr>
          <p:grpSpPr>
            <a:xfrm>
              <a:off x="13068" y="8561"/>
              <a:ext cx="4180" cy="1094"/>
              <a:chOff x="13068" y="8398"/>
              <a:chExt cx="4180" cy="1094"/>
            </a:xfrm>
          </p:grpSpPr>
          <p:sp>
            <p:nvSpPr>
              <p:cNvPr id="82" name="矩形 81"/>
              <p:cNvSpPr/>
              <p:nvPr/>
            </p:nvSpPr>
            <p:spPr>
              <a:xfrm>
                <a:off x="13075" y="8480"/>
                <a:ext cx="2752" cy="959"/>
              </a:xfrm>
              <a:prstGeom prst="rect">
                <a:avLst/>
              </a:prstGeom>
            </p:spPr>
            <p:txBody>
              <a:bodyPr wrap="square">
                <a:spAutoFit/>
              </a:bodyPr>
              <a:p>
                <a:r>
                  <a:rPr lang="en-US" altLang="zh-CN" sz="1200" dirty="0">
                    <a:solidFill>
                      <a:schemeClr val="bg1"/>
                    </a:solidFill>
                    <a:latin typeface="微软雅黑" panose="020B0503020204020204" charset="-122"/>
                    <a:ea typeface="微软雅黑" panose="020B0503020204020204" charset="-122"/>
                    <a:cs typeface="微软雅黑" panose="020B0503020204020204" charset="-122"/>
                  </a:rPr>
                  <a:t>BSN</a:t>
                </a:r>
                <a:r>
                  <a:rPr lang="zh-CN" altLang="en-US" sz="1200" dirty="0">
                    <a:solidFill>
                      <a:schemeClr val="bg1"/>
                    </a:solidFill>
                    <a:latin typeface="微软雅黑" panose="020B0503020204020204" charset="-122"/>
                    <a:ea typeface="微软雅黑" panose="020B0503020204020204" charset="-122"/>
                    <a:cs typeface="微软雅黑" panose="020B0503020204020204" charset="-122"/>
                  </a:rPr>
                  <a:t>第三届开发者大赛</a:t>
                </a:r>
                <a:endParaRPr lang="zh-CN" altLang="en-US" sz="1200" dirty="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1600" b="1" dirty="0">
                    <a:solidFill>
                      <a:schemeClr val="bg1"/>
                    </a:solidFill>
                    <a:latin typeface="微软雅黑" panose="020B0503020204020204" charset="-122"/>
                    <a:ea typeface="微软雅黑" panose="020B0503020204020204" charset="-122"/>
                    <a:cs typeface="微软雅黑" panose="020B0503020204020204" charset="-122"/>
                  </a:rPr>
                  <a:t>创意奖 </a:t>
                </a:r>
                <a:endParaRPr lang="zh-CN" altLang="en-US" sz="16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7" name="任意多边形 106"/>
              <p:cNvSpPr/>
              <p:nvPr/>
            </p:nvSpPr>
            <p:spPr>
              <a:xfrm flipH="1">
                <a:off x="13068" y="8398"/>
                <a:ext cx="4181" cy="1095"/>
              </a:xfrm>
              <a:custGeom>
                <a:avLst/>
                <a:gdLst>
                  <a:gd name="connsiteX0" fmla="*/ 0 w 4181"/>
                  <a:gd name="connsiteY0" fmla="*/ 0 h 1528"/>
                  <a:gd name="connsiteX1" fmla="*/ 4181 w 4181"/>
                  <a:gd name="connsiteY1" fmla="*/ 0 h 1528"/>
                  <a:gd name="connsiteX2" fmla="*/ 4181 w 4181"/>
                  <a:gd name="connsiteY2" fmla="*/ 1528 h 1528"/>
                  <a:gd name="connsiteX3" fmla="*/ 491 w 4181"/>
                  <a:gd name="connsiteY3" fmla="*/ 1509 h 1528"/>
                  <a:gd name="connsiteX4" fmla="*/ 0 w 4181"/>
                  <a:gd name="connsiteY4" fmla="*/ 0 h 15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81" h="1528">
                    <a:moveTo>
                      <a:pt x="0" y="0"/>
                    </a:moveTo>
                    <a:lnTo>
                      <a:pt x="4181" y="0"/>
                    </a:lnTo>
                    <a:lnTo>
                      <a:pt x="4181" y="1528"/>
                    </a:lnTo>
                    <a:lnTo>
                      <a:pt x="491" y="1509"/>
                    </a:lnTo>
                    <a:lnTo>
                      <a:pt x="0" y="0"/>
                    </a:lnTo>
                    <a:close/>
                  </a:path>
                </a:pathLst>
              </a:cu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grpSp>
        <p:nvGrpSpPr>
          <p:cNvPr id="14" name="组合 13"/>
          <p:cNvGrpSpPr/>
          <p:nvPr/>
        </p:nvGrpSpPr>
        <p:grpSpPr>
          <a:xfrm>
            <a:off x="4060825" y="509270"/>
            <a:ext cx="4191635" cy="6165850"/>
            <a:chOff x="6499" y="802"/>
            <a:chExt cx="6601" cy="9710"/>
          </a:xfrm>
        </p:grpSpPr>
        <p:grpSp>
          <p:nvGrpSpPr>
            <p:cNvPr id="12" name="组合 11"/>
            <p:cNvGrpSpPr/>
            <p:nvPr/>
          </p:nvGrpSpPr>
          <p:grpSpPr>
            <a:xfrm>
              <a:off x="6948" y="8480"/>
              <a:ext cx="5702" cy="2032"/>
              <a:chOff x="6840" y="8480"/>
              <a:chExt cx="5702" cy="2032"/>
            </a:xfrm>
          </p:grpSpPr>
          <p:sp>
            <p:nvSpPr>
              <p:cNvPr id="108" name="文本框 107"/>
              <p:cNvSpPr txBox="1"/>
              <p:nvPr/>
            </p:nvSpPr>
            <p:spPr>
              <a:xfrm>
                <a:off x="6840" y="862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30</a:t>
                </a:r>
                <a:endParaRPr lang="en-US" altLang="zh-CN" sz="7200" b="1">
                  <a:solidFill>
                    <a:srgbClr val="0DE9B9"/>
                  </a:solidFill>
                  <a:latin typeface="DIN OT" panose="020B0504020201010104" charset="0"/>
                  <a:cs typeface="DIN OT" panose="020B0504020201010104" charset="0"/>
                </a:endParaRPr>
              </a:p>
            </p:txBody>
          </p:sp>
          <p:sp>
            <p:nvSpPr>
              <p:cNvPr id="109" name="文本框 108"/>
              <p:cNvSpPr txBox="1"/>
              <p:nvPr/>
            </p:nvSpPr>
            <p:spPr>
              <a:xfrm>
                <a:off x="8450" y="8480"/>
                <a:ext cx="706" cy="1113"/>
              </a:xfrm>
              <a:prstGeom prst="rect">
                <a:avLst/>
              </a:prstGeom>
              <a:noFill/>
            </p:spPr>
            <p:txBody>
              <a:bodyPr wrap="none" rtlCol="0">
                <a:spAutoFit/>
              </a:bodyPr>
              <a:p>
                <a:r>
                  <a:rPr lang="en-US" altLang="zh-CN" sz="4000">
                    <a:solidFill>
                      <a:schemeClr val="bg1"/>
                    </a:solidFill>
                    <a:latin typeface="DIN OT" panose="020B0504020201010104" charset="0"/>
                    <a:cs typeface="DIN OT" panose="020B0504020201010104" charset="0"/>
                  </a:rPr>
                  <a:t>+</a:t>
                </a:r>
                <a:endParaRPr lang="en-US" altLang="zh-CN" sz="4000">
                  <a:solidFill>
                    <a:schemeClr val="bg1"/>
                  </a:solidFill>
                  <a:latin typeface="DIN OT" panose="020B0504020201010104" charset="0"/>
                  <a:cs typeface="DIN OT" panose="020B0504020201010104" charset="0"/>
                </a:endParaRPr>
              </a:p>
            </p:txBody>
          </p:sp>
          <p:grpSp>
            <p:nvGrpSpPr>
              <p:cNvPr id="2" name="组合 1"/>
              <p:cNvGrpSpPr/>
              <p:nvPr/>
            </p:nvGrpSpPr>
            <p:grpSpPr>
              <a:xfrm>
                <a:off x="9109" y="8671"/>
                <a:ext cx="3433" cy="1550"/>
                <a:chOff x="9304" y="8671"/>
                <a:chExt cx="3433" cy="1550"/>
              </a:xfrm>
            </p:grpSpPr>
            <p:sp>
              <p:nvSpPr>
                <p:cNvPr id="110" name="文本框 109"/>
                <p:cNvSpPr txBox="1"/>
                <p:nvPr/>
              </p:nvSpPr>
              <p:spPr>
                <a:xfrm>
                  <a:off x="9304" y="8671"/>
                  <a:ext cx="3433" cy="1016"/>
                </a:xfrm>
                <a:prstGeom prst="rect">
                  <a:avLst/>
                </a:prstGeom>
                <a:noFill/>
              </p:spPr>
              <p:txBody>
                <a:bodyPr wrap="square" rtlCol="0">
                  <a:spAutoFit/>
                </a:bodyPr>
                <a:p>
                  <a:pPr algn="dist"/>
                  <a:r>
                    <a:rPr lang="zh-CN" altLang="en-US" sz="3600">
                      <a:solidFill>
                        <a:schemeClr val="bg1"/>
                      </a:solidFill>
                      <a:latin typeface="DIN OT" panose="020B0504020201010104" charset="0"/>
                      <a:cs typeface="DIN OT" panose="020B0504020201010104" charset="0"/>
                    </a:rPr>
                    <a:t>荣誉资质</a:t>
                  </a:r>
                  <a:endParaRPr lang="zh-CN" altLang="en-US" sz="3600">
                    <a:solidFill>
                      <a:schemeClr val="bg1"/>
                    </a:solidFill>
                    <a:latin typeface="DIN OT" panose="020B0504020201010104" charset="0"/>
                    <a:cs typeface="DIN OT" panose="020B0504020201010104" charset="0"/>
                  </a:endParaRPr>
                </a:p>
              </p:txBody>
            </p:sp>
            <p:sp>
              <p:nvSpPr>
                <p:cNvPr id="111" name="文本框 110"/>
                <p:cNvSpPr txBox="1"/>
                <p:nvPr/>
              </p:nvSpPr>
              <p:spPr>
                <a:xfrm>
                  <a:off x="9359" y="9690"/>
                  <a:ext cx="3277" cy="531"/>
                </a:xfrm>
                <a:prstGeom prst="rect">
                  <a:avLst/>
                </a:prstGeom>
                <a:noFill/>
              </p:spPr>
              <p:txBody>
                <a:bodyPr wrap="none" rtlCol="0">
                  <a:spAutoFit/>
                </a:bodyPr>
                <a:p>
                  <a:pPr algn="l"/>
                  <a:r>
                    <a:rPr lang="zh-CN" altLang="en-US" sz="1600" i="1">
                      <a:solidFill>
                        <a:schemeClr val="bg1"/>
                      </a:solidFill>
                      <a:latin typeface="DIN OT" panose="020B0504020201010104" charset="0"/>
                      <a:cs typeface="DIN OT" panose="020B0504020201010104" charset="0"/>
                    </a:rPr>
                    <a:t>Honorary qualification</a:t>
                  </a:r>
                  <a:endParaRPr lang="zh-CN" altLang="en-US" sz="1600" i="1">
                    <a:solidFill>
                      <a:schemeClr val="bg1"/>
                    </a:solidFill>
                    <a:latin typeface="DIN OT" panose="020B0504020201010104" charset="0"/>
                    <a:cs typeface="DIN OT" panose="020B0504020201010104" charset="0"/>
                  </a:endParaRPr>
                </a:p>
              </p:txBody>
            </p:sp>
          </p:grpSp>
        </p:grpSp>
        <p:pic>
          <p:nvPicPr>
            <p:cNvPr id="13" name="图片 12" descr="墙上挂着一幅画&#10;&#10;低可信度描述已自动生成"/>
            <p:cNvPicPr>
              <a:picLocks noChangeAspect="1"/>
            </p:cNvPicPr>
            <p:nvPr/>
          </p:nvPicPr>
          <p:blipFill>
            <a:blip r:embed="rId2" cstate="screen"/>
            <a:stretch>
              <a:fillRect/>
            </a:stretch>
          </p:blipFill>
          <p:spPr>
            <a:xfrm>
              <a:off x="6499" y="802"/>
              <a:ext cx="6601" cy="8400"/>
            </a:xfrm>
            <a:prstGeom prst="rect">
              <a:avLst/>
            </a:prstGeom>
          </p:spPr>
        </p:pic>
      </p:grpSp>
    </p:spTree>
    <p:custDataLst>
      <p:tags r:id="rId3"/>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grpSp>
        <p:nvGrpSpPr>
          <p:cNvPr id="26" name="组合 25"/>
          <p:cNvGrpSpPr/>
          <p:nvPr/>
        </p:nvGrpSpPr>
        <p:grpSpPr>
          <a:xfrm>
            <a:off x="-2078990" y="635"/>
            <a:ext cx="16916400" cy="6858000"/>
            <a:chOff x="-3291" y="2"/>
            <a:chExt cx="26640" cy="10800"/>
          </a:xfrm>
        </p:grpSpPr>
        <p:sp>
          <p:nvSpPr>
            <p:cNvPr id="28" name="矩形 27"/>
            <p:cNvSpPr/>
            <p:nvPr/>
          </p:nvSpPr>
          <p:spPr>
            <a:xfrm>
              <a:off x="-17" y="2"/>
              <a:ext cx="19241" cy="10799"/>
            </a:xfrm>
            <a:prstGeom prst="rect">
              <a:avLst/>
            </a:prstGeom>
            <a:gradFill>
              <a:gsLst>
                <a:gs pos="100000">
                  <a:srgbClr val="2942B4">
                    <a:alpha val="90000"/>
                  </a:srgbClr>
                </a:gs>
                <a:gs pos="0">
                  <a:srgbClr val="2B46C2">
                    <a:alpha val="100000"/>
                  </a:srgbClr>
                </a:gs>
              </a:gsLst>
              <a:lin ang="54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29" name="组合 28"/>
            <p:cNvGrpSpPr/>
            <p:nvPr/>
          </p:nvGrpSpPr>
          <p:grpSpPr>
            <a:xfrm>
              <a:off x="-3291" y="2"/>
              <a:ext cx="26640" cy="10800"/>
              <a:chOff x="-3291" y="2"/>
              <a:chExt cx="26640" cy="10800"/>
            </a:xfrm>
          </p:grpSpPr>
          <p:sp>
            <p:nvSpPr>
              <p:cNvPr id="30" name="平行四边形 29"/>
              <p:cNvSpPr/>
              <p:nvPr/>
            </p:nvSpPr>
            <p:spPr>
              <a:xfrm>
                <a:off x="12191" y="4"/>
                <a:ext cx="11159" cy="10798"/>
              </a:xfrm>
              <a:prstGeom prst="parallelogram">
                <a:avLst>
                  <a:gd name="adj" fmla="val 62648"/>
                </a:avLst>
              </a:prstGeom>
              <a:gradFill>
                <a:gsLst>
                  <a:gs pos="0">
                    <a:srgbClr val="2B46C2">
                      <a:alpha val="8000"/>
                    </a:srgbClr>
                  </a:gs>
                  <a:gs pos="100000">
                    <a:srgbClr val="FFFFFF">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32" name="平行四边形 31"/>
              <p:cNvSpPr/>
              <p:nvPr/>
            </p:nvSpPr>
            <p:spPr>
              <a:xfrm>
                <a:off x="-3291" y="2"/>
                <a:ext cx="11901" cy="10798"/>
              </a:xfrm>
              <a:prstGeom prst="parallelogram">
                <a:avLst>
                  <a:gd name="adj" fmla="val 62648"/>
                </a:avLst>
              </a:prstGeom>
              <a:gradFill rotWithShape="1">
                <a:gsLst>
                  <a:gs pos="100000">
                    <a:srgbClr val="FFFFFF">
                      <a:alpha val="0"/>
                    </a:srgbClr>
                  </a:gs>
                  <a:gs pos="30000">
                    <a:srgbClr val="2B46C2">
                      <a:alpha val="9000"/>
                    </a:srgb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9" name="矩形 18"/>
          <p:cNvSpPr/>
          <p:nvPr/>
        </p:nvSpPr>
        <p:spPr>
          <a:xfrm>
            <a:off x="3086812" y="807227"/>
            <a:ext cx="5815330" cy="398780"/>
          </a:xfrm>
          <a:prstGeom prst="rect">
            <a:avLst/>
          </a:prstGeom>
        </p:spPr>
        <p:txBody>
          <a:bodyPr wrap="none">
            <a:spAutoFit/>
          </a:bodyPr>
          <a:p>
            <a:r>
              <a:rPr lang="zh-CN" altLang="en-US" sz="2000" dirty="0">
                <a:solidFill>
                  <a:srgbClr val="0DE9B9"/>
                </a:solidFill>
                <a:latin typeface="微软雅黑" panose="020B0503020204020204" charset="-122"/>
                <a:ea typeface="微软雅黑" panose="020B0503020204020204" charset="-122"/>
              </a:rPr>
              <a:t>熵链科技通过区块链信息服务备案项目数超过</a:t>
            </a:r>
            <a:r>
              <a:rPr lang="en-US" altLang="zh-CN" sz="2000" dirty="0">
                <a:solidFill>
                  <a:srgbClr val="0DE9B9"/>
                </a:solidFill>
                <a:latin typeface="微软雅黑" panose="020B0503020204020204" charset="-122"/>
                <a:ea typeface="微软雅黑" panose="020B0503020204020204" charset="-122"/>
              </a:rPr>
              <a:t>10</a:t>
            </a:r>
            <a:r>
              <a:rPr lang="zh-CN" altLang="en-US" sz="2000" dirty="0">
                <a:solidFill>
                  <a:srgbClr val="0DE9B9"/>
                </a:solidFill>
                <a:latin typeface="微软雅黑" panose="020B0503020204020204" charset="-122"/>
                <a:ea typeface="微软雅黑" panose="020B0503020204020204" charset="-122"/>
              </a:rPr>
              <a:t>个</a:t>
            </a:r>
            <a:endParaRPr lang="zh-CN" altLang="en-US" sz="2000" dirty="0">
              <a:solidFill>
                <a:srgbClr val="0DE9B9"/>
              </a:solidFill>
              <a:latin typeface="微软雅黑" panose="020B0503020204020204" charset="-122"/>
              <a:ea typeface="微软雅黑" panose="020B0503020204020204" charset="-122"/>
            </a:endParaRPr>
          </a:p>
        </p:txBody>
      </p:sp>
      <p:grpSp>
        <p:nvGrpSpPr>
          <p:cNvPr id="41" name="组合 40"/>
          <p:cNvGrpSpPr/>
          <p:nvPr/>
        </p:nvGrpSpPr>
        <p:grpSpPr>
          <a:xfrm>
            <a:off x="2216150" y="1496695"/>
            <a:ext cx="7545705" cy="1290320"/>
            <a:chOff x="3490" y="2120"/>
            <a:chExt cx="11883" cy="2032"/>
          </a:xfrm>
        </p:grpSpPr>
        <p:grpSp>
          <p:nvGrpSpPr>
            <p:cNvPr id="33" name="组合 32"/>
            <p:cNvGrpSpPr/>
            <p:nvPr/>
          </p:nvGrpSpPr>
          <p:grpSpPr>
            <a:xfrm>
              <a:off x="3490" y="2120"/>
              <a:ext cx="5651" cy="2032"/>
              <a:chOff x="3490" y="2120"/>
              <a:chExt cx="5651" cy="2032"/>
            </a:xfrm>
          </p:grpSpPr>
          <p:sp>
            <p:nvSpPr>
              <p:cNvPr id="23" name="文本框 22"/>
              <p:cNvSpPr txBox="1"/>
              <p:nvPr/>
            </p:nvSpPr>
            <p:spPr>
              <a:xfrm>
                <a:off x="3490" y="226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50</a:t>
                </a:r>
                <a:endParaRPr lang="en-US" altLang="zh-CN" sz="7200" b="1">
                  <a:solidFill>
                    <a:srgbClr val="0DE9B9"/>
                  </a:solidFill>
                  <a:latin typeface="DIN OT" panose="020B0504020201010104" charset="0"/>
                  <a:cs typeface="DIN OT" panose="020B0504020201010104" charset="0"/>
                </a:endParaRPr>
              </a:p>
            </p:txBody>
          </p:sp>
          <p:sp>
            <p:nvSpPr>
              <p:cNvPr id="24" name="文本框 23"/>
              <p:cNvSpPr txBox="1"/>
              <p:nvPr/>
            </p:nvSpPr>
            <p:spPr>
              <a:xfrm>
                <a:off x="5100" y="2120"/>
                <a:ext cx="664" cy="1016"/>
              </a:xfrm>
              <a:prstGeom prst="rect">
                <a:avLst/>
              </a:prstGeom>
              <a:noFill/>
            </p:spPr>
            <p:txBody>
              <a:bodyPr wrap="none" rtlCol="0">
                <a:spAutoFit/>
              </a:bodyPr>
              <a:p>
                <a:r>
                  <a:rPr lang="en-US" altLang="zh-CN" sz="3600">
                    <a:solidFill>
                      <a:schemeClr val="bg1"/>
                    </a:solidFill>
                    <a:latin typeface="DIN OT" panose="020B0504020201010104" charset="0"/>
                    <a:cs typeface="DIN OT" panose="020B0504020201010104" charset="0"/>
                  </a:rPr>
                  <a:t>+</a:t>
                </a:r>
                <a:endParaRPr lang="en-US" altLang="zh-CN" sz="3600">
                  <a:solidFill>
                    <a:schemeClr val="bg1"/>
                  </a:solidFill>
                  <a:latin typeface="DIN OT" panose="020B0504020201010104" charset="0"/>
                  <a:cs typeface="DIN OT" panose="020B0504020201010104" charset="0"/>
                </a:endParaRPr>
              </a:p>
            </p:txBody>
          </p:sp>
          <p:grpSp>
            <p:nvGrpSpPr>
              <p:cNvPr id="25" name="组合 24"/>
              <p:cNvGrpSpPr/>
              <p:nvPr/>
            </p:nvGrpSpPr>
            <p:grpSpPr>
              <a:xfrm rot="0">
                <a:off x="5759" y="2401"/>
                <a:ext cx="3382" cy="1172"/>
                <a:chOff x="9304" y="8671"/>
                <a:chExt cx="3382" cy="1172"/>
              </a:xfrm>
            </p:grpSpPr>
            <p:sp>
              <p:nvSpPr>
                <p:cNvPr id="27" name="文本框 26"/>
                <p:cNvSpPr txBox="1"/>
                <p:nvPr/>
              </p:nvSpPr>
              <p:spPr>
                <a:xfrm>
                  <a:off x="9304" y="8671"/>
                  <a:ext cx="3382" cy="822"/>
                </a:xfrm>
                <a:prstGeom prst="rect">
                  <a:avLst/>
                </a:prstGeom>
                <a:noFill/>
              </p:spPr>
              <p:txBody>
                <a:bodyPr wrap="square" rtlCol="0">
                  <a:spAutoFit/>
                </a:bodyPr>
                <a:p>
                  <a:pPr algn="dist"/>
                  <a:r>
                    <a:rPr lang="zh-CN" altLang="en-US" sz="2800">
                      <a:solidFill>
                        <a:schemeClr val="bg1"/>
                      </a:solidFill>
                      <a:latin typeface="DIN OT" panose="020B0504020201010104" charset="0"/>
                      <a:cs typeface="DIN OT" panose="020B0504020201010104" charset="0"/>
                    </a:rPr>
                    <a:t>软件著作权</a:t>
                  </a:r>
                  <a:endParaRPr lang="zh-CN" altLang="en-US" sz="2800">
                    <a:solidFill>
                      <a:schemeClr val="bg1"/>
                    </a:solidFill>
                    <a:latin typeface="DIN OT" panose="020B0504020201010104" charset="0"/>
                    <a:cs typeface="DIN OT" panose="020B0504020201010104" charset="0"/>
                  </a:endParaRPr>
                </a:p>
              </p:txBody>
            </p:sp>
            <p:sp>
              <p:nvSpPr>
                <p:cNvPr id="31" name="文本框 30"/>
                <p:cNvSpPr txBox="1"/>
                <p:nvPr/>
              </p:nvSpPr>
              <p:spPr>
                <a:xfrm>
                  <a:off x="9351" y="9409"/>
                  <a:ext cx="3192" cy="434"/>
                </a:xfrm>
                <a:prstGeom prst="rect">
                  <a:avLst/>
                </a:prstGeom>
                <a:noFill/>
              </p:spPr>
              <p:txBody>
                <a:bodyPr wrap="square" rtlCol="0">
                  <a:spAutoFit/>
                </a:bodyPr>
                <a:p>
                  <a:pPr algn="dist"/>
                  <a:r>
                    <a:rPr lang="zh-CN" altLang="en-US" sz="1200">
                      <a:solidFill>
                        <a:schemeClr val="bg1"/>
                      </a:solidFill>
                      <a:latin typeface="微软雅黑" panose="020B0503020204020204" charset="-122"/>
                      <a:ea typeface="微软雅黑" panose="020B0503020204020204" charset="-122"/>
                      <a:cs typeface="DIN OT" panose="020B0504020201010104" charset="0"/>
                    </a:rPr>
                    <a:t>Software copyright</a:t>
                  </a:r>
                  <a:endParaRPr lang="zh-CN" altLang="en-US" sz="1200">
                    <a:solidFill>
                      <a:schemeClr val="bg1"/>
                    </a:solidFill>
                    <a:latin typeface="微软雅黑" panose="020B0503020204020204" charset="-122"/>
                    <a:ea typeface="微软雅黑" panose="020B0503020204020204" charset="-122"/>
                    <a:cs typeface="DIN OT" panose="020B0504020201010104" charset="0"/>
                  </a:endParaRPr>
                </a:p>
              </p:txBody>
            </p:sp>
          </p:grpSp>
        </p:grpSp>
        <p:grpSp>
          <p:nvGrpSpPr>
            <p:cNvPr id="34" name="组合 33"/>
            <p:cNvGrpSpPr/>
            <p:nvPr/>
          </p:nvGrpSpPr>
          <p:grpSpPr>
            <a:xfrm>
              <a:off x="10235" y="2120"/>
              <a:ext cx="5138" cy="2032"/>
              <a:chOff x="3490" y="2120"/>
              <a:chExt cx="5138" cy="2032"/>
            </a:xfrm>
          </p:grpSpPr>
          <p:sp>
            <p:nvSpPr>
              <p:cNvPr id="35" name="文本框 34"/>
              <p:cNvSpPr txBox="1"/>
              <p:nvPr/>
            </p:nvSpPr>
            <p:spPr>
              <a:xfrm>
                <a:off x="3490" y="2264"/>
                <a:ext cx="1852" cy="1888"/>
              </a:xfrm>
              <a:prstGeom prst="rect">
                <a:avLst/>
              </a:prstGeom>
              <a:noFill/>
            </p:spPr>
            <p:txBody>
              <a:bodyPr wrap="none" rtlCol="0">
                <a:spAutoFit/>
              </a:bodyPr>
              <a:p>
                <a:r>
                  <a:rPr lang="en-US" altLang="zh-CN" sz="7200" b="1">
                    <a:solidFill>
                      <a:srgbClr val="0DE9B9"/>
                    </a:solidFill>
                    <a:latin typeface="DIN OT" panose="020B0504020201010104" charset="0"/>
                    <a:cs typeface="DIN OT" panose="020B0504020201010104" charset="0"/>
                  </a:rPr>
                  <a:t>30</a:t>
                </a:r>
                <a:endParaRPr lang="en-US" altLang="zh-CN" sz="7200" b="1">
                  <a:solidFill>
                    <a:srgbClr val="0DE9B9"/>
                  </a:solidFill>
                  <a:latin typeface="DIN OT" panose="020B0504020201010104" charset="0"/>
                  <a:cs typeface="DIN OT" panose="020B0504020201010104" charset="0"/>
                </a:endParaRPr>
              </a:p>
            </p:txBody>
          </p:sp>
          <p:sp>
            <p:nvSpPr>
              <p:cNvPr id="36" name="文本框 35"/>
              <p:cNvSpPr txBox="1"/>
              <p:nvPr/>
            </p:nvSpPr>
            <p:spPr>
              <a:xfrm>
                <a:off x="5100" y="2120"/>
                <a:ext cx="664" cy="1016"/>
              </a:xfrm>
              <a:prstGeom prst="rect">
                <a:avLst/>
              </a:prstGeom>
              <a:noFill/>
            </p:spPr>
            <p:txBody>
              <a:bodyPr wrap="none" rtlCol="0">
                <a:spAutoFit/>
              </a:bodyPr>
              <a:p>
                <a:r>
                  <a:rPr lang="en-US" altLang="zh-CN" sz="3600">
                    <a:solidFill>
                      <a:schemeClr val="bg1"/>
                    </a:solidFill>
                    <a:latin typeface="DIN OT" panose="020B0504020201010104" charset="0"/>
                    <a:cs typeface="DIN OT" panose="020B0504020201010104" charset="0"/>
                  </a:rPr>
                  <a:t>+</a:t>
                </a:r>
                <a:endParaRPr lang="en-US" altLang="zh-CN" sz="3600">
                  <a:solidFill>
                    <a:schemeClr val="bg1"/>
                  </a:solidFill>
                  <a:latin typeface="DIN OT" panose="020B0504020201010104" charset="0"/>
                  <a:cs typeface="DIN OT" panose="020B0504020201010104" charset="0"/>
                </a:endParaRPr>
              </a:p>
            </p:txBody>
          </p:sp>
          <p:grpSp>
            <p:nvGrpSpPr>
              <p:cNvPr id="37" name="组合 36"/>
              <p:cNvGrpSpPr/>
              <p:nvPr/>
            </p:nvGrpSpPr>
            <p:grpSpPr>
              <a:xfrm rot="0">
                <a:off x="5759" y="2401"/>
                <a:ext cx="2869" cy="1172"/>
                <a:chOff x="9304" y="8671"/>
                <a:chExt cx="2869" cy="1172"/>
              </a:xfrm>
            </p:grpSpPr>
            <p:sp>
              <p:nvSpPr>
                <p:cNvPr id="38" name="文本框 37"/>
                <p:cNvSpPr txBox="1"/>
                <p:nvPr/>
              </p:nvSpPr>
              <p:spPr>
                <a:xfrm>
                  <a:off x="9304" y="8671"/>
                  <a:ext cx="2869" cy="822"/>
                </a:xfrm>
                <a:prstGeom prst="rect">
                  <a:avLst/>
                </a:prstGeom>
                <a:noFill/>
              </p:spPr>
              <p:txBody>
                <a:bodyPr wrap="square" rtlCol="0">
                  <a:spAutoFit/>
                </a:bodyPr>
                <a:p>
                  <a:pPr algn="dist"/>
                  <a:r>
                    <a:rPr lang="zh-CN" altLang="en-US" sz="2800">
                      <a:solidFill>
                        <a:schemeClr val="bg1"/>
                      </a:solidFill>
                      <a:latin typeface="DIN OT" panose="020B0504020201010104" charset="0"/>
                      <a:cs typeface="DIN OT" panose="020B0504020201010104" charset="0"/>
                    </a:rPr>
                    <a:t>技术专利</a:t>
                  </a:r>
                  <a:endParaRPr lang="zh-CN" altLang="en-US" sz="2800">
                    <a:solidFill>
                      <a:schemeClr val="bg1"/>
                    </a:solidFill>
                    <a:latin typeface="DIN OT" panose="020B0504020201010104" charset="0"/>
                    <a:cs typeface="DIN OT" panose="020B0504020201010104" charset="0"/>
                  </a:endParaRPr>
                </a:p>
              </p:txBody>
            </p:sp>
            <p:sp>
              <p:nvSpPr>
                <p:cNvPr id="39" name="文本框 38"/>
                <p:cNvSpPr txBox="1"/>
                <p:nvPr/>
              </p:nvSpPr>
              <p:spPr>
                <a:xfrm>
                  <a:off x="9351" y="9409"/>
                  <a:ext cx="2821" cy="434"/>
                </a:xfrm>
                <a:prstGeom prst="rect">
                  <a:avLst/>
                </a:prstGeom>
                <a:noFill/>
              </p:spPr>
              <p:txBody>
                <a:bodyPr wrap="square" rtlCol="0">
                  <a:spAutoFit/>
                </a:bodyPr>
                <a:p>
                  <a:pPr algn="dist"/>
                  <a:r>
                    <a:rPr lang="zh-CN" altLang="en-US" sz="1200">
                      <a:solidFill>
                        <a:schemeClr val="bg1"/>
                      </a:solidFill>
                      <a:latin typeface="微软雅黑" panose="020B0503020204020204" charset="-122"/>
                      <a:ea typeface="微软雅黑" panose="020B0503020204020204" charset="-122"/>
                      <a:cs typeface="DIN OT" panose="020B0504020201010104" charset="0"/>
                    </a:rPr>
                    <a:t>Technology patent</a:t>
                  </a:r>
                  <a:endParaRPr lang="zh-CN" altLang="en-US" sz="1200">
                    <a:solidFill>
                      <a:schemeClr val="bg1"/>
                    </a:solidFill>
                    <a:latin typeface="微软雅黑" panose="020B0503020204020204" charset="-122"/>
                    <a:ea typeface="微软雅黑" panose="020B0503020204020204" charset="-122"/>
                    <a:cs typeface="DIN OT" panose="020B0504020201010104" charset="0"/>
                  </a:endParaRPr>
                </a:p>
              </p:txBody>
            </p:sp>
          </p:grpSp>
        </p:grpSp>
      </p:grpSp>
      <p:pic>
        <p:nvPicPr>
          <p:cNvPr id="40" name="图片 39" descr="图层 1"/>
          <p:cNvPicPr>
            <a:picLocks noChangeAspect="1"/>
          </p:cNvPicPr>
          <p:nvPr/>
        </p:nvPicPr>
        <p:blipFill>
          <a:blip r:embed="rId2"/>
          <a:stretch>
            <a:fillRect/>
          </a:stretch>
        </p:blipFill>
        <p:spPr>
          <a:xfrm>
            <a:off x="0" y="2773680"/>
            <a:ext cx="12192000" cy="3249295"/>
          </a:xfrm>
          <a:prstGeom prst="rect">
            <a:avLst/>
          </a:prstGeom>
        </p:spPr>
      </p:pic>
    </p:spTree>
    <p:custDataLst>
      <p:tags r:id="rId3"/>
    </p:custData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6" name="矩形 15"/>
          <p:cNvSpPr/>
          <p:nvPr/>
        </p:nvSpPr>
        <p:spPr>
          <a:xfrm>
            <a:off x="-635" y="3175"/>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4583430" cy="491490"/>
          </a:xfrm>
          <a:prstGeom prst="rect">
            <a:avLst/>
          </a:prstGeom>
          <a:noFill/>
        </p:spPr>
        <p:txBody>
          <a:bodyPr wrap="square" rtlCol="0">
            <a:spAutoFit/>
          </a:bodyPr>
          <a:p>
            <a:pPr algn="dist"/>
            <a:r>
              <a:rPr sz="2600" i="1" dirty="0">
                <a:solidFill>
                  <a:schemeClr val="bg1"/>
                </a:solidFill>
                <a:latin typeface="汉仪雅酷黑简" panose="00020600040101010101" charset="-122"/>
                <a:ea typeface="汉仪雅酷黑简" panose="00020600040101010101" charset="-122"/>
                <a:sym typeface="+mn-ea"/>
              </a:rPr>
              <a:t>区块链在数据</a:t>
            </a:r>
            <a:r>
              <a:rPr sz="2600" i="1" dirty="0">
                <a:solidFill>
                  <a:schemeClr val="bg1"/>
                </a:solidFill>
                <a:latin typeface="汉仪雅酷黑简" panose="00020600040101010101" charset="-122"/>
                <a:ea typeface="汉仪雅酷黑简" panose="00020600040101010101" charset="-122"/>
                <a:sym typeface="+mn-ea"/>
              </a:rPr>
              <a:t>流通中的作用</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矩形 3"/>
          <p:cNvSpPr/>
          <p:nvPr/>
        </p:nvSpPr>
        <p:spPr>
          <a:xfrm>
            <a:off x="1833245" y="4110355"/>
            <a:ext cx="8190230" cy="843280"/>
          </a:xfrm>
          <a:prstGeom prst="rect">
            <a:avLst/>
          </a:prstGeom>
          <a:noFill/>
          <a:ln w="6350" cmpd="sng">
            <a:solidFill>
              <a:schemeClr val="bg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b="1"/>
              <a:t>区块链是</a:t>
            </a:r>
            <a:r>
              <a:rPr lang="zh-CN" altLang="en-US" b="1"/>
              <a:t>多方达成共识的</a:t>
            </a:r>
            <a:r>
              <a:rPr lang="zh-CN" altLang="en-US" b="1"/>
              <a:t>工具</a:t>
            </a:r>
            <a:endParaRPr lang="zh-CN" altLang="en-US" b="1"/>
          </a:p>
        </p:txBody>
      </p:sp>
      <p:sp>
        <p:nvSpPr>
          <p:cNvPr id="5" name="燕尾形 4"/>
          <p:cNvSpPr/>
          <p:nvPr/>
        </p:nvSpPr>
        <p:spPr>
          <a:xfrm>
            <a:off x="1823720" y="2433955"/>
            <a:ext cx="2273935" cy="1254760"/>
          </a:xfrm>
          <a:prstGeom prst="chevron">
            <a:avLst>
              <a:gd name="adj" fmla="val 41396"/>
            </a:avLst>
          </a:prstGeom>
          <a:solidFill>
            <a:srgbClr val="778C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数据确权</a:t>
            </a:r>
            <a:endParaRPr lang="zh-CN" altLang="en-US" sz="1400"/>
          </a:p>
        </p:txBody>
      </p:sp>
      <p:sp>
        <p:nvSpPr>
          <p:cNvPr id="7" name="燕尾形 6"/>
          <p:cNvSpPr/>
          <p:nvPr/>
        </p:nvSpPr>
        <p:spPr>
          <a:xfrm>
            <a:off x="3761105" y="2433955"/>
            <a:ext cx="2273935" cy="1254760"/>
          </a:xfrm>
          <a:prstGeom prst="chevron">
            <a:avLst>
              <a:gd name="adj" fmla="val 41396"/>
            </a:avLst>
          </a:prstGeom>
          <a:solidFill>
            <a:srgbClr val="4563E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数据存储</a:t>
            </a:r>
            <a:endParaRPr lang="zh-CN" altLang="en-US" sz="1400"/>
          </a:p>
        </p:txBody>
      </p:sp>
      <p:sp>
        <p:nvSpPr>
          <p:cNvPr id="8" name="燕尾形 7"/>
          <p:cNvSpPr/>
          <p:nvPr/>
        </p:nvSpPr>
        <p:spPr>
          <a:xfrm>
            <a:off x="5698490" y="2433955"/>
            <a:ext cx="2390140" cy="1254760"/>
          </a:xfrm>
          <a:prstGeom prst="chevron">
            <a:avLst>
              <a:gd name="adj" fmla="val 41396"/>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数据资产化</a:t>
            </a:r>
            <a:endParaRPr lang="zh-CN" altLang="en-US" sz="1400"/>
          </a:p>
        </p:txBody>
      </p:sp>
      <p:sp>
        <p:nvSpPr>
          <p:cNvPr id="9" name="燕尾形 8"/>
          <p:cNvSpPr/>
          <p:nvPr/>
        </p:nvSpPr>
        <p:spPr>
          <a:xfrm>
            <a:off x="7752080" y="2433955"/>
            <a:ext cx="2273935" cy="1254760"/>
          </a:xfrm>
          <a:prstGeom prst="chevron">
            <a:avLst>
              <a:gd name="adj" fmla="val 41396"/>
            </a:avLst>
          </a:prstGeom>
          <a:solidFill>
            <a:srgbClr val="122C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a:p>
            <a:pPr algn="ctr"/>
            <a:endParaRPr lang="zh-CN" altLang="en-US" sz="1600"/>
          </a:p>
          <a:p>
            <a:pPr algn="ctr"/>
            <a:r>
              <a:rPr lang="zh-CN" altLang="en-US" sz="1400"/>
              <a:t>数据流通</a:t>
            </a:r>
            <a:endParaRPr lang="zh-CN" altLang="en-US" sz="1400"/>
          </a:p>
        </p:txBody>
      </p:sp>
      <p:pic>
        <p:nvPicPr>
          <p:cNvPr id="11" name="图片 10" descr="数据库,数据"/>
          <p:cNvPicPr>
            <a:picLocks noChangeAspect="1"/>
          </p:cNvPicPr>
          <p:nvPr/>
        </p:nvPicPr>
        <p:blipFill>
          <a:blip r:embed="rId2"/>
          <a:stretch>
            <a:fillRect/>
          </a:stretch>
        </p:blipFill>
        <p:spPr>
          <a:xfrm>
            <a:off x="6746875" y="2770505"/>
            <a:ext cx="295275" cy="295275"/>
          </a:xfrm>
          <a:prstGeom prst="rect">
            <a:avLst/>
          </a:prstGeom>
        </p:spPr>
      </p:pic>
      <p:pic>
        <p:nvPicPr>
          <p:cNvPr id="12" name="图片 11" descr="存储设备"/>
          <p:cNvPicPr>
            <a:picLocks noChangeAspect="1"/>
          </p:cNvPicPr>
          <p:nvPr/>
        </p:nvPicPr>
        <p:blipFill>
          <a:blip r:embed="rId3"/>
          <a:stretch>
            <a:fillRect/>
          </a:stretch>
        </p:blipFill>
        <p:spPr>
          <a:xfrm>
            <a:off x="4733925" y="2751773"/>
            <a:ext cx="332740" cy="332740"/>
          </a:xfrm>
          <a:prstGeom prst="rect">
            <a:avLst/>
          </a:prstGeom>
        </p:spPr>
      </p:pic>
      <p:pic>
        <p:nvPicPr>
          <p:cNvPr id="13" name="图片 12" descr="管理,流转,协作,循环,环形"/>
          <p:cNvPicPr>
            <a:picLocks noChangeAspect="1"/>
          </p:cNvPicPr>
          <p:nvPr/>
        </p:nvPicPr>
        <p:blipFill>
          <a:blip r:embed="rId4"/>
          <a:stretch>
            <a:fillRect/>
          </a:stretch>
        </p:blipFill>
        <p:spPr>
          <a:xfrm>
            <a:off x="8740140" y="2746058"/>
            <a:ext cx="344170" cy="344170"/>
          </a:xfrm>
          <a:prstGeom prst="rect">
            <a:avLst/>
          </a:prstGeom>
        </p:spPr>
      </p:pic>
      <p:pic>
        <p:nvPicPr>
          <p:cNvPr id="14" name="图片 13" descr="形状 1"/>
          <p:cNvPicPr>
            <a:picLocks noChangeAspect="1"/>
          </p:cNvPicPr>
          <p:nvPr/>
        </p:nvPicPr>
        <p:blipFill>
          <a:blip r:embed="rId5"/>
          <a:stretch>
            <a:fillRect/>
          </a:stretch>
        </p:blipFill>
        <p:spPr>
          <a:xfrm>
            <a:off x="2826385" y="2763520"/>
            <a:ext cx="275590" cy="309245"/>
          </a:xfrm>
          <a:prstGeom prst="rect">
            <a:avLst/>
          </a:prstGeom>
        </p:spPr>
      </p:pic>
    </p:spTree>
    <p:custDataLst>
      <p:tags r:id="rId6"/>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28" name="矩形 27"/>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grpSp>
      <p:sp>
        <p:nvSpPr>
          <p:cNvPr id="115" name="文本框 114"/>
          <p:cNvSpPr txBox="1"/>
          <p:nvPr/>
        </p:nvSpPr>
        <p:spPr>
          <a:xfrm>
            <a:off x="333375" y="331470"/>
            <a:ext cx="163004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数据</a:t>
            </a:r>
            <a:r>
              <a:rPr lang="zh-CN" altLang="en-US" sz="2600" i="1">
                <a:solidFill>
                  <a:schemeClr val="bg1"/>
                </a:solidFill>
                <a:latin typeface="汉仪雅酷黑简" panose="00020600040101010101" charset="-122"/>
                <a:ea typeface="汉仪雅酷黑简" panose="00020600040101010101" charset="-122"/>
              </a:rPr>
              <a:t>属性</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73" name="组合 172"/>
          <p:cNvGrpSpPr/>
          <p:nvPr/>
        </p:nvGrpSpPr>
        <p:grpSpPr>
          <a:xfrm rot="0">
            <a:off x="2520315" y="1718310"/>
            <a:ext cx="2726690" cy="4295140"/>
            <a:chOff x="2372" y="3026"/>
            <a:chExt cx="4294" cy="6764"/>
          </a:xfrm>
        </p:grpSpPr>
        <p:sp>
          <p:nvSpPr>
            <p:cNvPr id="175" name="剪去对角的矩形 174"/>
            <p:cNvSpPr/>
            <p:nvPr/>
          </p:nvSpPr>
          <p:spPr>
            <a:xfrm>
              <a:off x="2372" y="3429"/>
              <a:ext cx="4294" cy="6361"/>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77" name="剪去对角的矩形 176"/>
            <p:cNvSpPr/>
            <p:nvPr/>
          </p:nvSpPr>
          <p:spPr>
            <a:xfrm>
              <a:off x="2946" y="3026"/>
              <a:ext cx="3105"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数据载体</a:t>
              </a:r>
              <a:endParaRPr lang="zh-CN" altLang="en-US"/>
            </a:p>
          </p:txBody>
        </p:sp>
      </p:grpSp>
      <p:sp>
        <p:nvSpPr>
          <p:cNvPr id="16" name="矩形 15"/>
          <p:cNvSpPr/>
          <p:nvPr/>
        </p:nvSpPr>
        <p:spPr>
          <a:xfrm>
            <a:off x="2929573" y="2478405"/>
            <a:ext cx="1908175" cy="149225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4" name="文本框 3"/>
          <p:cNvSpPr txBox="1"/>
          <p:nvPr/>
        </p:nvSpPr>
        <p:spPr>
          <a:xfrm>
            <a:off x="3101340" y="2618105"/>
            <a:ext cx="1198880" cy="337185"/>
          </a:xfrm>
          <a:prstGeom prst="rect">
            <a:avLst/>
          </a:prstGeom>
          <a:noFill/>
        </p:spPr>
        <p:txBody>
          <a:bodyPr wrap="none" rtlCol="0">
            <a:spAutoFit/>
          </a:bodyPr>
          <a:p>
            <a:pPr algn="l"/>
            <a:r>
              <a:rPr lang="zh-CN" altLang="en-US" sz="1600">
                <a:solidFill>
                  <a:srgbClr val="31ECC3"/>
                </a:solidFill>
                <a:sym typeface="+mn-ea"/>
              </a:rPr>
              <a:t>数据系统：</a:t>
            </a:r>
            <a:endParaRPr lang="zh-CN" altLang="en-US" sz="1600">
              <a:solidFill>
                <a:srgbClr val="31ECC3"/>
              </a:solidFill>
              <a:sym typeface="+mn-ea"/>
            </a:endParaRPr>
          </a:p>
        </p:txBody>
      </p:sp>
      <p:sp>
        <p:nvSpPr>
          <p:cNvPr id="5" name="文本框 4"/>
          <p:cNvSpPr txBox="1"/>
          <p:nvPr/>
        </p:nvSpPr>
        <p:spPr>
          <a:xfrm>
            <a:off x="3101340" y="2970530"/>
            <a:ext cx="1002030" cy="737235"/>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数据库</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sym typeface="+mn-ea"/>
              </a:rPr>
              <a:t>区块链</a:t>
            </a:r>
            <a:endParaRPr lang="zh-CN" altLang="en-US" sz="1400">
              <a:solidFill>
                <a:schemeClr val="bg1"/>
              </a:solidFill>
            </a:endParaRPr>
          </a:p>
        </p:txBody>
      </p:sp>
      <p:sp>
        <p:nvSpPr>
          <p:cNvPr id="7" name="矩形 6"/>
          <p:cNvSpPr/>
          <p:nvPr/>
        </p:nvSpPr>
        <p:spPr>
          <a:xfrm>
            <a:off x="2929890" y="4169410"/>
            <a:ext cx="1908175" cy="14528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8" name="文本框 7"/>
          <p:cNvSpPr txBox="1"/>
          <p:nvPr/>
        </p:nvSpPr>
        <p:spPr>
          <a:xfrm>
            <a:off x="3101340" y="4309110"/>
            <a:ext cx="1198880" cy="337185"/>
          </a:xfrm>
          <a:prstGeom prst="rect">
            <a:avLst/>
          </a:prstGeom>
          <a:noFill/>
        </p:spPr>
        <p:txBody>
          <a:bodyPr wrap="none" rtlCol="0">
            <a:spAutoFit/>
          </a:bodyPr>
          <a:p>
            <a:pPr algn="l"/>
            <a:r>
              <a:rPr lang="zh-CN" altLang="en-US" sz="1600">
                <a:solidFill>
                  <a:srgbClr val="31ECC3"/>
                </a:solidFill>
                <a:sym typeface="+mn-ea"/>
              </a:rPr>
              <a:t>文件系统：</a:t>
            </a:r>
            <a:endParaRPr lang="zh-CN" altLang="en-US" sz="1600">
              <a:solidFill>
                <a:srgbClr val="31ECC3"/>
              </a:solidFill>
              <a:sym typeface="+mn-ea"/>
            </a:endParaRPr>
          </a:p>
        </p:txBody>
      </p:sp>
      <p:sp>
        <p:nvSpPr>
          <p:cNvPr id="9" name="文本框 8"/>
          <p:cNvSpPr txBox="1"/>
          <p:nvPr/>
        </p:nvSpPr>
        <p:spPr>
          <a:xfrm>
            <a:off x="3101340" y="4661535"/>
            <a:ext cx="864235" cy="414020"/>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en-US" altLang="zh-CN" sz="1400">
                <a:solidFill>
                  <a:schemeClr val="bg1"/>
                </a:solidFill>
                <a:sym typeface="+mn-ea"/>
              </a:rPr>
              <a:t>IPFS</a:t>
            </a:r>
            <a:endParaRPr lang="zh-CN" altLang="en-US" sz="1400">
              <a:solidFill>
                <a:schemeClr val="bg1"/>
              </a:solidFill>
            </a:endParaRPr>
          </a:p>
        </p:txBody>
      </p:sp>
      <p:grpSp>
        <p:nvGrpSpPr>
          <p:cNvPr id="10" name="组合 9"/>
          <p:cNvGrpSpPr/>
          <p:nvPr/>
        </p:nvGrpSpPr>
        <p:grpSpPr>
          <a:xfrm rot="0">
            <a:off x="6542405" y="1718310"/>
            <a:ext cx="2726690" cy="4295140"/>
            <a:chOff x="2372" y="3026"/>
            <a:chExt cx="4294" cy="6764"/>
          </a:xfrm>
        </p:grpSpPr>
        <p:sp>
          <p:nvSpPr>
            <p:cNvPr id="11" name="剪去对角的矩形 10"/>
            <p:cNvSpPr/>
            <p:nvPr/>
          </p:nvSpPr>
          <p:spPr>
            <a:xfrm>
              <a:off x="2372" y="3429"/>
              <a:ext cx="4294" cy="6361"/>
            </a:xfrm>
            <a:prstGeom prst="snip2DiagRect">
              <a:avLst/>
            </a:prstGeom>
            <a:solidFill>
              <a:schemeClr val="tx1">
                <a:alpha val="50000"/>
              </a:schemeClr>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l">
                <a:lnSpc>
                  <a:spcPct val="150000"/>
                </a:lnSpc>
              </a:pPr>
              <a:endParaRPr lang="zh-CN" altLang="en-US"/>
            </a:p>
          </p:txBody>
        </p:sp>
        <p:sp>
          <p:nvSpPr>
            <p:cNvPr id="12" name="剪去对角的矩形 11"/>
            <p:cNvSpPr/>
            <p:nvPr/>
          </p:nvSpPr>
          <p:spPr>
            <a:xfrm>
              <a:off x="2946" y="3026"/>
              <a:ext cx="3105" cy="680"/>
            </a:xfrm>
            <a:prstGeom prst="snip2DiagRect">
              <a:avLst/>
            </a:prstGeom>
            <a:solidFill>
              <a:srgbClr val="2B46C2"/>
            </a:solidFill>
            <a:ln w="12700" cmpd="sng">
              <a:noFill/>
              <a:prstDash val="solid"/>
              <a:miter lim="800000"/>
            </a:ln>
          </p:spPr>
          <p:style>
            <a:lnRef idx="2">
              <a:schemeClr val="accent2">
                <a:shade val="50000"/>
              </a:schemeClr>
            </a:lnRef>
            <a:fillRef idx="1">
              <a:schemeClr val="accent2"/>
            </a:fillRef>
            <a:effectRef idx="0">
              <a:schemeClr val="accent2"/>
            </a:effectRef>
            <a:fontRef idx="minor">
              <a:schemeClr val="lt1"/>
            </a:fontRef>
          </p:style>
          <p:txBody>
            <a:bodyPr rtlCol="0" anchor="ctr"/>
            <a:p>
              <a:pPr algn="ctr"/>
              <a:r>
                <a:rPr lang="zh-CN" altLang="en-US"/>
                <a:t>数据计算</a:t>
              </a:r>
              <a:endParaRPr lang="zh-CN" altLang="en-US"/>
            </a:p>
          </p:txBody>
        </p:sp>
      </p:grpSp>
      <p:sp>
        <p:nvSpPr>
          <p:cNvPr id="13" name="矩形 12"/>
          <p:cNvSpPr/>
          <p:nvPr/>
        </p:nvSpPr>
        <p:spPr>
          <a:xfrm>
            <a:off x="6951663" y="2478405"/>
            <a:ext cx="1908175" cy="149225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文本框 13"/>
          <p:cNvSpPr txBox="1"/>
          <p:nvPr/>
        </p:nvSpPr>
        <p:spPr>
          <a:xfrm>
            <a:off x="7120890" y="2618105"/>
            <a:ext cx="1402080" cy="337185"/>
          </a:xfrm>
          <a:prstGeom prst="rect">
            <a:avLst/>
          </a:prstGeom>
          <a:noFill/>
        </p:spPr>
        <p:txBody>
          <a:bodyPr wrap="none" rtlCol="0">
            <a:spAutoFit/>
          </a:bodyPr>
          <a:p>
            <a:pPr algn="l"/>
            <a:r>
              <a:rPr lang="zh-CN" altLang="en-US" sz="1600">
                <a:solidFill>
                  <a:srgbClr val="31ECC3"/>
                </a:solidFill>
              </a:rPr>
              <a:t>可计算数据：</a:t>
            </a:r>
            <a:endParaRPr lang="zh-CN" altLang="en-US" sz="1600">
              <a:solidFill>
                <a:srgbClr val="31ECC3"/>
              </a:solidFill>
            </a:endParaRPr>
          </a:p>
        </p:txBody>
      </p:sp>
      <p:sp>
        <p:nvSpPr>
          <p:cNvPr id="17" name="文本框 16"/>
          <p:cNvSpPr txBox="1"/>
          <p:nvPr/>
        </p:nvSpPr>
        <p:spPr>
          <a:xfrm>
            <a:off x="7120890" y="2970530"/>
            <a:ext cx="824230" cy="737235"/>
          </a:xfrm>
          <a:prstGeom prst="rect">
            <a:avLst/>
          </a:prstGeom>
          <a:noFill/>
        </p:spPr>
        <p:txBody>
          <a:bodyPr wrap="none" rtlCol="0">
            <a:spAutoFit/>
          </a:bodyPr>
          <a:p>
            <a:pPr marL="285750" indent="-285750" algn="l">
              <a:lnSpc>
                <a:spcPct val="150000"/>
              </a:lnSpc>
              <a:buFont typeface="Arial" panose="020B0604020202020204" pitchFamily="34" charset="0"/>
              <a:buChar char="•"/>
            </a:pPr>
            <a:r>
              <a:rPr lang="zh-CN" altLang="en-US" sz="1400">
                <a:solidFill>
                  <a:schemeClr val="bg1"/>
                </a:solidFill>
                <a:sym typeface="+mn-ea"/>
              </a:rPr>
              <a:t>数值</a:t>
            </a:r>
            <a:endParaRPr lang="zh-CN" altLang="en-US" sz="1400">
              <a:solidFill>
                <a:schemeClr val="bg1"/>
              </a:solidFill>
              <a:sym typeface="+mn-ea"/>
            </a:endParaRPr>
          </a:p>
          <a:p>
            <a:pPr marL="285750" indent="-285750" algn="l">
              <a:lnSpc>
                <a:spcPct val="150000"/>
              </a:lnSpc>
              <a:buFont typeface="Arial" panose="020B0604020202020204" pitchFamily="34" charset="0"/>
              <a:buChar char="•"/>
            </a:pPr>
            <a:r>
              <a:rPr lang="zh-CN" altLang="en-US" sz="1400">
                <a:solidFill>
                  <a:schemeClr val="bg1"/>
                </a:solidFill>
              </a:rPr>
              <a:t>统计</a:t>
            </a:r>
            <a:endParaRPr lang="zh-CN" altLang="en-US" sz="1400">
              <a:solidFill>
                <a:schemeClr val="bg1"/>
              </a:solidFill>
            </a:endParaRPr>
          </a:p>
        </p:txBody>
      </p:sp>
      <p:sp>
        <p:nvSpPr>
          <p:cNvPr id="18" name="矩形 17"/>
          <p:cNvSpPr/>
          <p:nvPr/>
        </p:nvSpPr>
        <p:spPr>
          <a:xfrm>
            <a:off x="6951980" y="4169410"/>
            <a:ext cx="1908175" cy="145288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2" name="文本框 21"/>
          <p:cNvSpPr txBox="1"/>
          <p:nvPr/>
        </p:nvSpPr>
        <p:spPr>
          <a:xfrm>
            <a:off x="7120890" y="4309110"/>
            <a:ext cx="1605280" cy="337185"/>
          </a:xfrm>
          <a:prstGeom prst="rect">
            <a:avLst/>
          </a:prstGeom>
          <a:noFill/>
        </p:spPr>
        <p:txBody>
          <a:bodyPr wrap="none" rtlCol="0">
            <a:spAutoFit/>
          </a:bodyPr>
          <a:p>
            <a:pPr algn="l"/>
            <a:r>
              <a:rPr lang="zh-CN" altLang="en-US" sz="1600">
                <a:solidFill>
                  <a:srgbClr val="31ECC3"/>
                </a:solidFill>
                <a:sym typeface="+mn-ea"/>
              </a:rPr>
              <a:t>不可计算数据：</a:t>
            </a:r>
            <a:endParaRPr lang="zh-CN" altLang="en-US" sz="1600">
              <a:solidFill>
                <a:srgbClr val="31ECC3"/>
              </a:solidFill>
              <a:sym typeface="+mn-ea"/>
            </a:endParaRPr>
          </a:p>
        </p:txBody>
      </p:sp>
      <p:sp>
        <p:nvSpPr>
          <p:cNvPr id="23" name="文本框 22"/>
          <p:cNvSpPr txBox="1"/>
          <p:nvPr/>
        </p:nvSpPr>
        <p:spPr>
          <a:xfrm>
            <a:off x="7120890" y="4661535"/>
            <a:ext cx="1032510" cy="737235"/>
          </a:xfrm>
          <a:prstGeom prst="rect">
            <a:avLst/>
          </a:prstGeom>
          <a:noFill/>
        </p:spPr>
        <p:txBody>
          <a:bodyPr wrap="square" rtlCol="0">
            <a:spAutoFit/>
          </a:bodyPr>
          <a:p>
            <a:pPr marL="285750" indent="-285750" algn="l">
              <a:lnSpc>
                <a:spcPct val="150000"/>
              </a:lnSpc>
              <a:buFont typeface="Arial" panose="020B0604020202020204" pitchFamily="34" charset="0"/>
              <a:buChar char="•"/>
            </a:pPr>
            <a:r>
              <a:rPr lang="zh-CN" altLang="en-US" sz="1400">
                <a:solidFill>
                  <a:schemeClr val="bg1"/>
                </a:solidFill>
              </a:rPr>
              <a:t>论文</a:t>
            </a:r>
            <a:endParaRPr lang="zh-CN" altLang="en-US" sz="1400">
              <a:solidFill>
                <a:schemeClr val="bg1"/>
              </a:solidFill>
            </a:endParaRPr>
          </a:p>
          <a:p>
            <a:pPr marL="285750" indent="-285750" algn="l">
              <a:lnSpc>
                <a:spcPct val="150000"/>
              </a:lnSpc>
              <a:buFont typeface="Arial" panose="020B0604020202020204" pitchFamily="34" charset="0"/>
              <a:buChar char="•"/>
            </a:pPr>
            <a:r>
              <a:rPr lang="zh-CN" altLang="en-US" sz="1400">
                <a:solidFill>
                  <a:schemeClr val="bg1"/>
                </a:solidFill>
              </a:rPr>
              <a:t>病例</a:t>
            </a:r>
            <a:endParaRPr lang="zh-CN" altLang="en-US" sz="1400">
              <a:solidFill>
                <a:schemeClr val="bg1"/>
              </a:solidFill>
            </a:endParaRPr>
          </a:p>
        </p:txBody>
      </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2"/>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bldLvl="0" animBg="1"/>
      <p:bldP spid="16" grpId="0" animBg="1"/>
      <p:bldP spid="4" grpId="0"/>
      <p:bldP spid="5" grpId="0"/>
      <p:bldP spid="7" grpId="0" animBg="1"/>
      <p:bldP spid="8" grpId="0"/>
      <p:bldP spid="9" grpId="0"/>
      <p:bldP spid="13" grpId="0" animBg="1"/>
      <p:bldP spid="14" grpId="0"/>
      <p:bldP spid="17" grpId="0"/>
      <p:bldP spid="18" grpId="0" animBg="1"/>
      <p:bldP spid="22" grpId="0"/>
      <p:bldP spid="2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图片 14"/>
          <p:cNvPicPr>
            <a:picLocks noChangeAspect="1"/>
          </p:cNvPicPr>
          <p:nvPr/>
        </p:nvPicPr>
        <p:blipFill>
          <a:blip r:embed="rId1"/>
          <a:stretch>
            <a:fillRect/>
          </a:stretch>
        </p:blipFill>
        <p:spPr>
          <a:xfrm>
            <a:off x="10160" y="0"/>
            <a:ext cx="12207875" cy="6858000"/>
          </a:xfrm>
          <a:prstGeom prst="rect">
            <a:avLst/>
          </a:prstGeom>
        </p:spPr>
      </p:pic>
      <p:sp>
        <p:nvSpPr>
          <p:cNvPr id="17" name="矩形 16"/>
          <p:cNvSpPr/>
          <p:nvPr/>
        </p:nvSpPr>
        <p:spPr>
          <a:xfrm>
            <a:off x="5715" y="0"/>
            <a:ext cx="12192000" cy="6854825"/>
          </a:xfrm>
          <a:prstGeom prst="rect">
            <a:avLst/>
          </a:prstGeom>
          <a:solidFill>
            <a:schemeClr val="tx1">
              <a:alpha val="5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60" name="组合 59"/>
          <p:cNvGrpSpPr/>
          <p:nvPr/>
        </p:nvGrpSpPr>
        <p:grpSpPr>
          <a:xfrm>
            <a:off x="2202180" y="892810"/>
            <a:ext cx="9642475" cy="76200"/>
            <a:chOff x="3984" y="1331"/>
            <a:chExt cx="15185" cy="120"/>
          </a:xfrm>
        </p:grpSpPr>
        <p:cxnSp>
          <p:nvCxnSpPr>
            <p:cNvPr id="61" name="直接连接符 60"/>
            <p:cNvCxnSpPr/>
            <p:nvPr/>
          </p:nvCxnSpPr>
          <p:spPr>
            <a:xfrm>
              <a:off x="4761" y="1392"/>
              <a:ext cx="14408" cy="0"/>
            </a:xfrm>
            <a:prstGeom prst="line">
              <a:avLst/>
            </a:prstGeom>
            <a:ln w="12700" cap="flat">
              <a:solidFill>
                <a:srgbClr val="2B46C2"/>
              </a:solidFill>
              <a:round/>
              <a:tailEnd type="diamond" w="med" len="med"/>
            </a:ln>
          </p:spPr>
          <p:style>
            <a:lnRef idx="1">
              <a:schemeClr val="accent1"/>
            </a:lnRef>
            <a:fillRef idx="0">
              <a:schemeClr val="accent1"/>
            </a:fillRef>
            <a:effectRef idx="0">
              <a:schemeClr val="accent1"/>
            </a:effectRef>
            <a:fontRef idx="minor">
              <a:schemeClr val="tx1"/>
            </a:fontRef>
          </p:style>
        </p:cxnSp>
        <p:grpSp>
          <p:nvGrpSpPr>
            <p:cNvPr id="82" name="组合 81"/>
            <p:cNvGrpSpPr/>
            <p:nvPr/>
          </p:nvGrpSpPr>
          <p:grpSpPr>
            <a:xfrm rot="0" flipH="1">
              <a:off x="3984" y="1331"/>
              <a:ext cx="849" cy="120"/>
              <a:chOff x="702468" y="942975"/>
              <a:chExt cx="492918" cy="70143"/>
            </a:xfrm>
            <a:solidFill>
              <a:srgbClr val="2B46C2"/>
            </a:solidFill>
          </p:grpSpPr>
          <p:sp>
            <p:nvSpPr>
              <p:cNvPr id="83" name="平行四边形 82"/>
              <p:cNvSpPr/>
              <p:nvPr/>
            </p:nvSpPr>
            <p:spPr>
              <a:xfrm>
                <a:off x="702468"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84" name="平行四边形 83"/>
              <p:cNvSpPr/>
              <p:nvPr/>
            </p:nvSpPr>
            <p:spPr>
              <a:xfrm>
                <a:off x="803076"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5" name="平行四边形 84"/>
              <p:cNvSpPr/>
              <p:nvPr/>
            </p:nvSpPr>
            <p:spPr>
              <a:xfrm>
                <a:off x="903684"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86" name="平行四边形 85"/>
              <p:cNvSpPr/>
              <p:nvPr/>
            </p:nvSpPr>
            <p:spPr>
              <a:xfrm>
                <a:off x="1004292" y="942975"/>
                <a:ext cx="90487" cy="70143"/>
              </a:xfrm>
              <a:prstGeom prst="parallelogram">
                <a:avLst>
                  <a:gd name="adj" fmla="val 25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solidFill>
                    <a:schemeClr val="lt1">
                      <a:lumMod val="100000"/>
                    </a:schemeClr>
                  </a:solidFill>
                </a:endParaRPr>
              </a:p>
            </p:txBody>
          </p:sp>
          <p:sp>
            <p:nvSpPr>
              <p:cNvPr id="96" name="平行四边形 95"/>
              <p:cNvSpPr/>
              <p:nvPr/>
            </p:nvSpPr>
            <p:spPr>
              <a:xfrm>
                <a:off x="1104899" y="942975"/>
                <a:ext cx="90487" cy="70143"/>
              </a:xfrm>
              <a:prstGeom prst="parallelogram">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grpSp>
      </p:grpSp>
      <p:sp>
        <p:nvSpPr>
          <p:cNvPr id="115" name="文本框 114"/>
          <p:cNvSpPr txBox="1"/>
          <p:nvPr/>
        </p:nvSpPr>
        <p:spPr>
          <a:xfrm>
            <a:off x="333375" y="331470"/>
            <a:ext cx="2964815" cy="491490"/>
          </a:xfrm>
          <a:prstGeom prst="rect">
            <a:avLst/>
          </a:prstGeom>
          <a:noFill/>
        </p:spPr>
        <p:txBody>
          <a:bodyPr wrap="square" rtlCol="0">
            <a:spAutoFit/>
          </a:bodyPr>
          <a:p>
            <a:pPr algn="dist"/>
            <a:r>
              <a:rPr lang="zh-CN" altLang="en-US" sz="2600" i="1">
                <a:solidFill>
                  <a:schemeClr val="bg1"/>
                </a:solidFill>
                <a:latin typeface="汉仪雅酷黑简" panose="00020600040101010101" charset="-122"/>
                <a:ea typeface="汉仪雅酷黑简" panose="00020600040101010101" charset="-122"/>
              </a:rPr>
              <a:t>数据要素流通</a:t>
            </a:r>
            <a:r>
              <a:rPr lang="zh-CN" altLang="en-US" sz="2600" i="1">
                <a:solidFill>
                  <a:schemeClr val="bg1"/>
                </a:solidFill>
                <a:latin typeface="汉仪雅酷黑简" panose="00020600040101010101" charset="-122"/>
                <a:ea typeface="汉仪雅酷黑简" panose="00020600040101010101" charset="-122"/>
              </a:rPr>
              <a:t>要求</a:t>
            </a:r>
            <a:endParaRPr lang="zh-CN" altLang="en-US" sz="2600" i="1">
              <a:solidFill>
                <a:schemeClr val="bg1"/>
              </a:solidFill>
              <a:latin typeface="汉仪雅酷黑简" panose="00020600040101010101" charset="-122"/>
              <a:ea typeface="汉仪雅酷黑简" panose="00020600040101010101" charset="-122"/>
            </a:endParaRPr>
          </a:p>
        </p:txBody>
      </p:sp>
      <p:sp>
        <p:nvSpPr>
          <p:cNvPr id="3" name="平行四边形 2"/>
          <p:cNvSpPr/>
          <p:nvPr/>
        </p:nvSpPr>
        <p:spPr>
          <a:xfrm>
            <a:off x="-635" y="358140"/>
            <a:ext cx="121920" cy="438150"/>
          </a:xfrm>
          <a:prstGeom prst="parallelogram">
            <a:avLst>
              <a:gd name="adj" fmla="val 0"/>
            </a:avLst>
          </a:prstGeom>
          <a:solidFill>
            <a:srgbClr val="2B46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sz="1600"/>
          </a:p>
        </p:txBody>
      </p:sp>
      <p:sp>
        <p:nvSpPr>
          <p:cNvPr id="32" name="文本框 31"/>
          <p:cNvSpPr txBox="1"/>
          <p:nvPr/>
        </p:nvSpPr>
        <p:spPr>
          <a:xfrm>
            <a:off x="2770505" y="5443855"/>
            <a:ext cx="640080" cy="368300"/>
          </a:xfrm>
          <a:prstGeom prst="rect">
            <a:avLst/>
          </a:prstGeom>
          <a:noFill/>
        </p:spPr>
        <p:txBody>
          <a:bodyPr wrap="none" rtlCol="0">
            <a:spAutoFit/>
          </a:bodyPr>
          <a:p>
            <a:r>
              <a:rPr lang="zh-CN" altLang="en-US" b="1">
                <a:solidFill>
                  <a:schemeClr val="bg1"/>
                </a:solidFill>
              </a:rPr>
              <a:t>静态</a:t>
            </a:r>
            <a:endParaRPr lang="zh-CN" altLang="en-US" b="1">
              <a:solidFill>
                <a:schemeClr val="bg1"/>
              </a:solidFill>
            </a:endParaRPr>
          </a:p>
        </p:txBody>
      </p:sp>
      <p:sp>
        <p:nvSpPr>
          <p:cNvPr id="34" name="文本框 33"/>
          <p:cNvSpPr txBox="1"/>
          <p:nvPr/>
        </p:nvSpPr>
        <p:spPr>
          <a:xfrm>
            <a:off x="5691505" y="5443855"/>
            <a:ext cx="640080" cy="368300"/>
          </a:xfrm>
          <a:prstGeom prst="rect">
            <a:avLst/>
          </a:prstGeom>
          <a:noFill/>
        </p:spPr>
        <p:txBody>
          <a:bodyPr wrap="none" rtlCol="0">
            <a:spAutoFit/>
          </a:bodyPr>
          <a:p>
            <a:r>
              <a:rPr lang="zh-CN" altLang="en-US" b="1">
                <a:solidFill>
                  <a:schemeClr val="bg1"/>
                </a:solidFill>
              </a:rPr>
              <a:t>动态</a:t>
            </a:r>
            <a:endParaRPr lang="zh-CN" altLang="en-US" b="1">
              <a:solidFill>
                <a:schemeClr val="bg1"/>
              </a:solidFill>
            </a:endParaRPr>
          </a:p>
        </p:txBody>
      </p:sp>
      <p:sp>
        <p:nvSpPr>
          <p:cNvPr id="35" name="文本框 34"/>
          <p:cNvSpPr txBox="1"/>
          <p:nvPr/>
        </p:nvSpPr>
        <p:spPr>
          <a:xfrm>
            <a:off x="8558530" y="5443855"/>
            <a:ext cx="640080" cy="368300"/>
          </a:xfrm>
          <a:prstGeom prst="rect">
            <a:avLst/>
          </a:prstGeom>
          <a:noFill/>
        </p:spPr>
        <p:txBody>
          <a:bodyPr wrap="none" rtlCol="0">
            <a:spAutoFit/>
          </a:bodyPr>
          <a:p>
            <a:r>
              <a:rPr lang="zh-CN" altLang="en-US" b="1">
                <a:solidFill>
                  <a:schemeClr val="bg1"/>
                </a:solidFill>
              </a:rPr>
              <a:t>监管</a:t>
            </a:r>
            <a:endParaRPr lang="zh-CN" altLang="en-US" b="1">
              <a:solidFill>
                <a:schemeClr val="bg1"/>
              </a:solidFill>
            </a:endParaRPr>
          </a:p>
        </p:txBody>
      </p:sp>
      <p:cxnSp>
        <p:nvCxnSpPr>
          <p:cNvPr id="124" name="直接连接符 123"/>
          <p:cNvCxnSpPr/>
          <p:nvPr/>
        </p:nvCxnSpPr>
        <p:spPr>
          <a:xfrm flipH="1">
            <a:off x="1776730" y="5123815"/>
            <a:ext cx="8638540" cy="635"/>
          </a:xfrm>
          <a:prstGeom prst="line">
            <a:avLst/>
          </a:prstGeom>
          <a:ln>
            <a:solidFill>
              <a:srgbClr val="FFFFFF"/>
            </a:solidFill>
            <a:prstDash val="solid"/>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 name="PA-标题1"/>
          <p:cNvSpPr/>
          <p:nvPr>
            <p:custDataLst>
              <p:tags r:id="rId2"/>
            </p:custDataLst>
          </p:nvPr>
        </p:nvSpPr>
        <p:spPr>
          <a:xfrm>
            <a:off x="2183645" y="396811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数据权属明确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4" name="PA-标题1"/>
          <p:cNvSpPr/>
          <p:nvPr>
            <p:custDataLst>
              <p:tags r:id="rId3"/>
            </p:custDataLst>
          </p:nvPr>
        </p:nvSpPr>
        <p:spPr>
          <a:xfrm>
            <a:off x="2183645" y="317055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数据内容明确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5" name="PA-标题1"/>
          <p:cNvSpPr/>
          <p:nvPr>
            <p:custDataLst>
              <p:tags r:id="rId4"/>
            </p:custDataLst>
          </p:nvPr>
        </p:nvSpPr>
        <p:spPr>
          <a:xfrm>
            <a:off x="2194440" y="237299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身份明确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7" name="PA-标题1"/>
          <p:cNvSpPr/>
          <p:nvPr>
            <p:custDataLst>
              <p:tags r:id="rId5"/>
            </p:custDataLst>
          </p:nvPr>
        </p:nvSpPr>
        <p:spPr>
          <a:xfrm>
            <a:off x="5058728" y="3968115"/>
            <a:ext cx="1905635"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数据传输、使用明确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8" name="PA-标题1"/>
          <p:cNvSpPr/>
          <p:nvPr>
            <p:custDataLst>
              <p:tags r:id="rId6"/>
            </p:custDataLst>
          </p:nvPr>
        </p:nvSpPr>
        <p:spPr>
          <a:xfrm>
            <a:off x="5066030" y="3170555"/>
            <a:ext cx="189103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权属变动明确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9" name="PA-标题1"/>
          <p:cNvSpPr/>
          <p:nvPr>
            <p:custDataLst>
              <p:tags r:id="rId7"/>
            </p:custDataLst>
          </p:nvPr>
        </p:nvSpPr>
        <p:spPr>
          <a:xfrm>
            <a:off x="5075555" y="2372995"/>
            <a:ext cx="189357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数据交易信息明确</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0" name="PA-标题1"/>
          <p:cNvSpPr/>
          <p:nvPr>
            <p:custDataLst>
              <p:tags r:id="rId8"/>
            </p:custDataLst>
          </p:nvPr>
        </p:nvSpPr>
        <p:spPr>
          <a:xfrm>
            <a:off x="7933570" y="3967480"/>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数据流通监管</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1" name="PA-标题1"/>
          <p:cNvSpPr/>
          <p:nvPr>
            <p:custDataLst>
              <p:tags r:id="rId9"/>
            </p:custDataLst>
          </p:nvPr>
        </p:nvSpPr>
        <p:spPr>
          <a:xfrm>
            <a:off x="7933570" y="2372995"/>
            <a:ext cx="1890000" cy="360045"/>
          </a:xfrm>
          <a:prstGeom prst="snip2DiagRect">
            <a:avLst/>
          </a:prstGeom>
          <a:solidFill>
            <a:srgbClr val="2B46C2"/>
          </a:solidFill>
          <a:ln w="8373" cap="flat">
            <a:noFill/>
            <a:prstDash val="solid"/>
            <a:miter/>
          </a:ln>
        </p:spPr>
        <p:txBody>
          <a:bodyPr rtlCol="0" anchor="ctr"/>
          <a:p>
            <a:pPr algn="ctr"/>
            <a:r>
              <a:rPr lang="zh-CN" altLang="en-US" sz="1300" dirty="0">
                <a:solidFill>
                  <a:schemeClr val="bg1"/>
                </a:solidFill>
                <a:effectLst>
                  <a:outerShdw blurRad="177800" dist="38100" dir="5400000" algn="t" rotWithShape="0">
                    <a:srgbClr val="002060">
                      <a:alpha val="24000"/>
                    </a:srgbClr>
                  </a:outerShdw>
                </a:effectLst>
              </a:rPr>
              <a:t>可追溯、可验证</a:t>
            </a:r>
            <a:endParaRPr lang="zh-CN" altLang="en-US" sz="1300" dirty="0">
              <a:solidFill>
                <a:schemeClr val="bg1"/>
              </a:solidFill>
              <a:effectLst>
                <a:outerShdw blurRad="177800" dist="38100" dir="5400000" algn="t" rotWithShape="0">
                  <a:srgbClr val="002060">
                    <a:alpha val="24000"/>
                  </a:srgbClr>
                </a:outerShdw>
              </a:effectLst>
            </a:endParaRPr>
          </a:p>
        </p:txBody>
      </p:sp>
      <p:sp>
        <p:nvSpPr>
          <p:cNvPr id="12" name="矩形 11"/>
          <p:cNvSpPr/>
          <p:nvPr/>
        </p:nvSpPr>
        <p:spPr>
          <a:xfrm>
            <a:off x="2024380"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3" name="矩形 12"/>
          <p:cNvSpPr/>
          <p:nvPr/>
        </p:nvSpPr>
        <p:spPr>
          <a:xfrm>
            <a:off x="4907280"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4" name="矩形 13"/>
          <p:cNvSpPr/>
          <p:nvPr/>
        </p:nvSpPr>
        <p:spPr>
          <a:xfrm>
            <a:off x="7774305" y="1858010"/>
            <a:ext cx="2208530" cy="2979420"/>
          </a:xfrm>
          <a:prstGeom prst="rect">
            <a:avLst/>
          </a:prstGeom>
          <a:noFill/>
          <a:ln>
            <a:solidFill>
              <a:schemeClr val="bg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0"/>
    </p:custData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4"/>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3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0" nodeType="clickEffect">
                                  <p:stCondLst>
                                    <p:cond delay="0"/>
                                  </p:stCondLst>
                                  <p:childTnLst>
                                    <p:set>
                                      <p:cBhvr>
                                        <p:cTn id="25" dur="1" fill="hold">
                                          <p:stCondLst>
                                            <p:cond delay="0"/>
                                          </p:stCondLst>
                                        </p:cTn>
                                        <p:tgtEl>
                                          <p:spTgt spid="4"/>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0" nodeType="clickEffect">
                                  <p:stCondLst>
                                    <p:cond delay="0"/>
                                  </p:stCondLst>
                                  <p:childTnLst>
                                    <p:set>
                                      <p:cBhvr>
                                        <p:cTn id="29" dur="1" fill="hold">
                                          <p:stCondLst>
                                            <p:cond delay="0"/>
                                          </p:stCondLst>
                                        </p:cTn>
                                        <p:tgtEl>
                                          <p:spTgt spid="2"/>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34"/>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3"/>
                                        </p:tgtEl>
                                        <p:attrNameLst>
                                          <p:attrName>style.visibility</p:attrName>
                                        </p:attrNameLst>
                                      </p:cBhvr>
                                      <p:to>
                                        <p:strVal val="visible"/>
                                      </p:to>
                                    </p:set>
                                  </p:childTnLst>
                                </p:cTn>
                              </p:par>
                              <p:par>
                                <p:cTn id="38" presetID="1" presetClass="entr" presetSubtype="0" fill="hold" grpId="0" nodeType="withEffect">
                                  <p:stCondLst>
                                    <p:cond delay="0"/>
                                  </p:stCondLst>
                                  <p:childTnLst>
                                    <p:set>
                                      <p:cBhvr>
                                        <p:cTn id="39" dur="1" fill="hold">
                                          <p:stCondLst>
                                            <p:cond delay="0"/>
                                          </p:stCondLst>
                                        </p:cTn>
                                        <p:tgtEl>
                                          <p:spTgt spid="9"/>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childTnLst>
                                    <p:set>
                                      <p:cBhvr>
                                        <p:cTn id="43" dur="1" fill="hold">
                                          <p:stCondLst>
                                            <p:cond delay="0"/>
                                          </p:stCondLst>
                                        </p:cTn>
                                        <p:tgtEl>
                                          <p:spTgt spid="8"/>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7"/>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14"/>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grpId="0" nodeType="clickEffect">
                                  <p:stCondLst>
                                    <p:cond delay="0"/>
                                  </p:stCondLst>
                                  <p:childTnLst>
                                    <p:set>
                                      <p:cBhvr>
                                        <p:cTn id="61"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bldLvl="0" animBg="1"/>
      <p:bldP spid="32" grpId="0"/>
      <p:bldP spid="12" grpId="0" animBg="1"/>
      <p:bldP spid="5" grpId="0" animBg="1"/>
      <p:bldP spid="4" grpId="0" animBg="1"/>
      <p:bldP spid="2" grpId="0" animBg="1"/>
      <p:bldP spid="34" grpId="0"/>
      <p:bldP spid="13" grpId="0" animBg="1"/>
      <p:bldP spid="9" grpId="0" animBg="1"/>
      <p:bldP spid="8" grpId="0" animBg="1"/>
      <p:bldP spid="7" grpId="0" animBg="1"/>
      <p:bldP spid="35" grpId="0"/>
      <p:bldP spid="14" grpId="0" animBg="1"/>
      <p:bldP spid="11" grpId="0" animBg="1"/>
      <p:bldP spid="10" grpId="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PA" val="v5.2.11"/>
</p:tagLst>
</file>

<file path=ppt/tags/tag101.xml><?xml version="1.0" encoding="utf-8"?>
<p:tagLst xmlns:p="http://schemas.openxmlformats.org/presentationml/2006/main">
  <p:tag name="PA" val="v5.2.11"/>
</p:tagLst>
</file>

<file path=ppt/tags/tag102.xml><?xml version="1.0" encoding="utf-8"?>
<p:tagLst xmlns:p="http://schemas.openxmlformats.org/presentationml/2006/main">
  <p:tag name="PA" val="v5.2.11"/>
</p:tagLst>
</file>

<file path=ppt/tags/tag103.xml><?xml version="1.0" encoding="utf-8"?>
<p:tagLst xmlns:p="http://schemas.openxmlformats.org/presentationml/2006/main">
  <p:tag name="PA" val="v5.2.11"/>
</p:tagLst>
</file>

<file path=ppt/tags/tag104.xml><?xml version="1.0" encoding="utf-8"?>
<p:tagLst xmlns:p="http://schemas.openxmlformats.org/presentationml/2006/main">
  <p:tag name="PA" val="v5.2.11"/>
</p:tagLst>
</file>

<file path=ppt/tags/tag10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09.xml><?xml version="1.0" encoding="utf-8"?>
<p:tagLst xmlns:p="http://schemas.openxmlformats.org/presentationml/2006/main">
  <p:tag name="PA" val="v5.2.1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PA" val="v5.2.11"/>
</p:tagLst>
</file>

<file path=ppt/tags/tag111.xml><?xml version="1.0" encoding="utf-8"?>
<p:tagLst xmlns:p="http://schemas.openxmlformats.org/presentationml/2006/main">
  <p:tag name="PA" val="v5.2.11"/>
</p:tagLst>
</file>

<file path=ppt/tags/tag11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8.xml><?xml version="1.0" encoding="utf-8"?>
<p:tagLst xmlns:p="http://schemas.openxmlformats.org/presentationml/2006/main">
  <p:tag name="PA" val="v5.2.11"/>
</p:tagLst>
</file>

<file path=ppt/tags/tag119.xml><?xml version="1.0" encoding="utf-8"?>
<p:tagLst xmlns:p="http://schemas.openxmlformats.org/presentationml/2006/main">
  <p:tag name="PA" val="v5.2.11"/>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PA" val="v5.2.11"/>
</p:tagLst>
</file>

<file path=ppt/tags/tag121.xml><?xml version="1.0" encoding="utf-8"?>
<p:tagLst xmlns:p="http://schemas.openxmlformats.org/presentationml/2006/main">
  <p:tag name="PA" val="v5.2.11"/>
</p:tagLst>
</file>

<file path=ppt/tags/tag122.xml><?xml version="1.0" encoding="utf-8"?>
<p:tagLst xmlns:p="http://schemas.openxmlformats.org/presentationml/2006/main">
  <p:tag name="PA" val="v5.2.11"/>
</p:tagLst>
</file>

<file path=ppt/tags/tag123.xml><?xml version="1.0" encoding="utf-8"?>
<p:tagLst xmlns:p="http://schemas.openxmlformats.org/presentationml/2006/main">
  <p:tag name="PA" val="v5.2.11"/>
</p:tagLst>
</file>

<file path=ppt/tags/tag124.xml><?xml version="1.0" encoding="utf-8"?>
<p:tagLst xmlns:p="http://schemas.openxmlformats.org/presentationml/2006/main">
  <p:tag name="PA" val="v5.2.11"/>
</p:tagLst>
</file>

<file path=ppt/tags/tag125.xml><?xml version="1.0" encoding="utf-8"?>
<p:tagLst xmlns:p="http://schemas.openxmlformats.org/presentationml/2006/main">
  <p:tag name="PA" val="v5.2.11"/>
</p:tagLst>
</file>

<file path=ppt/tags/tag126.xml><?xml version="1.0" encoding="utf-8"?>
<p:tagLst xmlns:p="http://schemas.openxmlformats.org/presentationml/2006/main">
  <p:tag name="PA" val="v5.2.11"/>
</p:tagLst>
</file>

<file path=ppt/tags/tag127.xml><?xml version="1.0" encoding="utf-8"?>
<p:tagLst xmlns:p="http://schemas.openxmlformats.org/presentationml/2006/main">
  <p:tag name="PA" val="v5.2.11"/>
</p:tagLst>
</file>

<file path=ppt/tags/tag128.xml><?xml version="1.0" encoding="utf-8"?>
<p:tagLst xmlns:p="http://schemas.openxmlformats.org/presentationml/2006/main">
  <p:tag name="PA" val="v5.2.11"/>
</p:tagLst>
</file>

<file path=ppt/tags/tag129.xml><?xml version="1.0" encoding="utf-8"?>
<p:tagLst xmlns:p="http://schemas.openxmlformats.org/presentationml/2006/main">
  <p:tag name="PA" val="v5.2.1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PA" val="v5.2.11"/>
</p:tagLst>
</file>

<file path=ppt/tags/tag13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33.xml><?xml version="1.0" encoding="utf-8"?>
<p:tagLst xmlns:p="http://schemas.openxmlformats.org/presentationml/2006/main">
  <p:tag name="PA" val="v5.2.11"/>
</p:tagLst>
</file>

<file path=ppt/tags/tag134.xml><?xml version="1.0" encoding="utf-8"?>
<p:tagLst xmlns:p="http://schemas.openxmlformats.org/presentationml/2006/main">
  <p:tag name="PA" val="v5.2.11"/>
</p:tagLst>
</file>

<file path=ppt/tags/tag135.xml><?xml version="1.0" encoding="utf-8"?>
<p:tagLst xmlns:p="http://schemas.openxmlformats.org/presentationml/2006/main">
  <p:tag name="PA" val="v5.2.11"/>
</p:tagLst>
</file>

<file path=ppt/tags/tag136.xml><?xml version="1.0" encoding="utf-8"?>
<p:tagLst xmlns:p="http://schemas.openxmlformats.org/presentationml/2006/main">
  <p:tag name="PA" val="v5.2.11"/>
</p:tagLst>
</file>

<file path=ppt/tags/tag137.xml><?xml version="1.0" encoding="utf-8"?>
<p:tagLst xmlns:p="http://schemas.openxmlformats.org/presentationml/2006/main">
  <p:tag name="PA" val="v5.2.11"/>
</p:tagLst>
</file>

<file path=ppt/tags/tag138.xml><?xml version="1.0" encoding="utf-8"?>
<p:tagLst xmlns:p="http://schemas.openxmlformats.org/presentationml/2006/main">
  <p:tag name="PA" val="v5.2.11"/>
</p:tagLst>
</file>

<file path=ppt/tags/tag139.xml><?xml version="1.0" encoding="utf-8"?>
<p:tagLst xmlns:p="http://schemas.openxmlformats.org/presentationml/2006/main">
  <p:tag name="PA" val="v5.2.1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1.xml><?xml version="1.0" encoding="utf-8"?>
<p:tagLst xmlns:p="http://schemas.openxmlformats.org/presentationml/2006/main">
  <p:tag name="PA" val="v5.2.11"/>
</p:tagLst>
</file>

<file path=ppt/tags/tag14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43.xml><?xml version="1.0" encoding="utf-8"?>
<p:tagLst xmlns:p="http://schemas.openxmlformats.org/presentationml/2006/main">
  <p:tag name="COMMONDATA" val="eyJoZGlkIjoiMzQ3NTc0NTdiMzQ1MTRkZWE3NDllNDYzYzk1MTNlMTMifQ=="/>
  <p:tag name="KSO_WPP_MARK_KEY" val="13511299-9562-4ff4-afdb-3979dbcbe538"/>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2.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6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65.xml><?xml version="1.0" encoding="utf-8"?>
<p:tagLst xmlns:p="http://schemas.openxmlformats.org/presentationml/2006/main">
  <p:tag name="PA" val="v5.2.11"/>
</p:tagLst>
</file>

<file path=ppt/tags/tag66.xml><?xml version="1.0" encoding="utf-8"?>
<p:tagLst xmlns:p="http://schemas.openxmlformats.org/presentationml/2006/main">
  <p:tag name="PA" val="v5.2.11"/>
</p:tagLst>
</file>

<file path=ppt/tags/tag67.xml><?xml version="1.0" encoding="utf-8"?>
<p:tagLst xmlns:p="http://schemas.openxmlformats.org/presentationml/2006/main">
  <p:tag name="PA" val="v5.2.11"/>
</p:tagLst>
</file>

<file path=ppt/tags/tag68.xml><?xml version="1.0" encoding="utf-8"?>
<p:tagLst xmlns:p="http://schemas.openxmlformats.org/presentationml/2006/main">
  <p:tag name="PA" val="v5.2.4"/>
</p:tagLst>
</file>

<file path=ppt/tags/tag69.xml><?xml version="1.0" encoding="utf-8"?>
<p:tagLst xmlns:p="http://schemas.openxmlformats.org/presentationml/2006/main">
  <p:tag name="PA" val="v5.2.4"/>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PA" val="v5.2.4"/>
</p:tagLst>
</file>

<file path=ppt/tags/tag71.xml><?xml version="1.0" encoding="utf-8"?>
<p:tagLst xmlns:p="http://schemas.openxmlformats.org/presentationml/2006/main">
  <p:tag name="PA" val="v5.2.4"/>
</p:tagLst>
</file>

<file path=ppt/tags/tag72.xml><?xml version="1.0" encoding="utf-8"?>
<p:tagLst xmlns:p="http://schemas.openxmlformats.org/presentationml/2006/main">
  <p:tag name="PA" val="v5.2.4"/>
</p:tagLst>
</file>

<file path=ppt/tags/tag7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4.xml><?xml version="1.0" encoding="utf-8"?>
<p:tagLst xmlns:p="http://schemas.openxmlformats.org/presentationml/2006/main">
  <p:tag name="PA" val="v5.2.11"/>
</p:tagLst>
</file>

<file path=ppt/tags/tag75.xml><?xml version="1.0" encoding="utf-8"?>
<p:tagLst xmlns:p="http://schemas.openxmlformats.org/presentationml/2006/main">
  <p:tag name="PA" val="v5.2.11"/>
</p:tagLst>
</file>

<file path=ppt/tags/tag76.xml><?xml version="1.0" encoding="utf-8"?>
<p:tagLst xmlns:p="http://schemas.openxmlformats.org/presentationml/2006/main">
  <p:tag name="PA" val="v5.2.11"/>
</p:tagLst>
</file>

<file path=ppt/tags/tag7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7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82.xml><?xml version="1.0" encoding="utf-8"?>
<p:tagLst xmlns:p="http://schemas.openxmlformats.org/presentationml/2006/main">
  <p:tag name="PA" val="v5.2.11"/>
</p:tagLst>
</file>

<file path=ppt/tags/tag83.xml><?xml version="1.0" encoding="utf-8"?>
<p:tagLst xmlns:p="http://schemas.openxmlformats.org/presentationml/2006/main">
  <p:tag name="PA" val="v5.2.11"/>
</p:tagLst>
</file>

<file path=ppt/tags/tag84.xml><?xml version="1.0" encoding="utf-8"?>
<p:tagLst xmlns:p="http://schemas.openxmlformats.org/presentationml/2006/main">
  <p:tag name="PA" val="v5.2.11"/>
</p:tagLst>
</file>

<file path=ppt/tags/tag85.xml><?xml version="1.0" encoding="utf-8"?>
<p:tagLst xmlns:p="http://schemas.openxmlformats.org/presentationml/2006/main">
  <p:tag name="PA" val="v5.2.11"/>
</p:tagLst>
</file>

<file path=ppt/tags/tag86.xml><?xml version="1.0" encoding="utf-8"?>
<p:tagLst xmlns:p="http://schemas.openxmlformats.org/presentationml/2006/main">
  <p:tag name="PA" val="v5.2.11"/>
</p:tagLst>
</file>

<file path=ppt/tags/tag87.xml><?xml version="1.0" encoding="utf-8"?>
<p:tagLst xmlns:p="http://schemas.openxmlformats.org/presentationml/2006/main">
  <p:tag name="PA" val="v5.2.11"/>
</p:tagLst>
</file>

<file path=ppt/tags/tag88.xml><?xml version="1.0" encoding="utf-8"?>
<p:tagLst xmlns:p="http://schemas.openxmlformats.org/presentationml/2006/main">
  <p:tag name="PA" val="v5.2.11"/>
</p:tagLst>
</file>

<file path=ppt/tags/tag89.xml><?xml version="1.0" encoding="utf-8"?>
<p:tagLst xmlns:p="http://schemas.openxmlformats.org/presentationml/2006/main">
  <p:tag name="PA" val="v5.2.11"/>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91.xml><?xml version="1.0" encoding="utf-8"?>
<p:tagLst xmlns:p="http://schemas.openxmlformats.org/presentationml/2006/main">
  <p:tag name="PA" val="v5.2.11"/>
</p:tagLst>
</file>

<file path=ppt/tags/tag92.xml><?xml version="1.0" encoding="utf-8"?>
<p:tagLst xmlns:p="http://schemas.openxmlformats.org/presentationml/2006/main">
  <p:tag name="PA" val="v5.2.11"/>
</p:tagLst>
</file>

<file path=ppt/tags/tag93.xml><?xml version="1.0" encoding="utf-8"?>
<p:tagLst xmlns:p="http://schemas.openxmlformats.org/presentationml/2006/main">
  <p:tag name="PA" val="v5.2.11"/>
</p:tagLst>
</file>

<file path=ppt/tags/tag94.xml><?xml version="1.0" encoding="utf-8"?>
<p:tagLst xmlns:p="http://schemas.openxmlformats.org/presentationml/2006/main">
  <p:tag name="PA" val="v5.2.11"/>
</p:tagLst>
</file>

<file path=ppt/tags/tag95.xml><?xml version="1.0" encoding="utf-8"?>
<p:tagLst xmlns:p="http://schemas.openxmlformats.org/presentationml/2006/main">
  <p:tag name="PA" val="v5.2.11"/>
</p:tagLst>
</file>

<file path=ppt/tags/tag96.xml><?xml version="1.0" encoding="utf-8"?>
<p:tagLst xmlns:p="http://schemas.openxmlformats.org/presentationml/2006/main">
  <p:tag name="PA" val="v5.2.11"/>
</p:tagLst>
</file>

<file path=ppt/tags/tag97.xml><?xml version="1.0" encoding="utf-8"?>
<p:tagLst xmlns:p="http://schemas.openxmlformats.org/presentationml/2006/main">
  <p:tag name="PA" val="v5.2.11"/>
</p:tagLst>
</file>

<file path=ppt/tags/tag98.xml><?xml version="1.0" encoding="utf-8"?>
<p:tagLst xmlns:p="http://schemas.openxmlformats.org/presentationml/2006/main">
  <p:tag name="PA" val="v5.2.11"/>
</p:tagLst>
</file>

<file path=ppt/tags/tag99.xml><?xml version="1.0" encoding="utf-8"?>
<p:tagLst xmlns:p="http://schemas.openxmlformats.org/presentationml/2006/main">
  <p:tag name="PA" val="v5.2.11"/>
</p:tagLst>
</file>

<file path=ppt/theme/theme1.xml><?xml version="1.0" encoding="utf-8"?>
<a:theme xmlns:a="http://schemas.openxmlformats.org/drawingml/2006/main" name="Office 主题​​">
  <a:themeElements>
    <a:clrScheme name="新版空白演示配色">
      <a:dk1>
        <a:sysClr val="windowText" lastClr="000000"/>
      </a:dk1>
      <a:lt1>
        <a:sysClr val="window" lastClr="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3905</Words>
  <Application>WPS 演示</Application>
  <PresentationFormat>宽屏</PresentationFormat>
  <Paragraphs>988</Paragraphs>
  <Slides>23</Slides>
  <Notes>4</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23</vt:i4>
      </vt:variant>
    </vt:vector>
  </HeadingPairs>
  <TitlesOfParts>
    <vt:vector size="41" baseType="lpstr">
      <vt:lpstr>Arial</vt:lpstr>
      <vt:lpstr>宋体</vt:lpstr>
      <vt:lpstr>Wingdings</vt:lpstr>
      <vt:lpstr>Wingdings</vt:lpstr>
      <vt:lpstr>汉仪雅酷黑简</vt:lpstr>
      <vt:lpstr>微软雅黑</vt:lpstr>
      <vt:lpstr>字体圈欣意冠黑体</vt:lpstr>
      <vt:lpstr>思源宋体 CN Heavy</vt:lpstr>
      <vt:lpstr>优设标题黑</vt:lpstr>
      <vt:lpstr>微软雅黑 Light</vt:lpstr>
      <vt:lpstr>DIN OT</vt:lpstr>
      <vt:lpstr>Yu Gothic UI</vt:lpstr>
      <vt:lpstr>黑体</vt:lpstr>
      <vt:lpstr>Arial Unicode MS</vt:lpstr>
      <vt:lpstr>Calibri</vt:lpstr>
      <vt:lpstr>Morganite</vt:lpstr>
      <vt:lpstr>Segoe Print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毛岱山</cp:lastModifiedBy>
  <cp:revision>253</cp:revision>
  <dcterms:created xsi:type="dcterms:W3CDTF">2019-06-19T02:08:00Z</dcterms:created>
  <dcterms:modified xsi:type="dcterms:W3CDTF">2022-06-24T06:18:35Z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2052-11.1.0.11830</vt:lpwstr>
  </property>
  <property fmtid="{D5CDD505-2E9C-101B-9397-08002B2CF9AE}" pid="3" name="ICV">
    <vt:lpwstr>7D2FCE6F0D784D36A28A75F14FB34E3F</vt:lpwstr>
  </property>
</Properties>
</file>